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5" r:id="rId5"/>
    <p:sldId id="262" r:id="rId6"/>
    <p:sldId id="270" r:id="rId7"/>
    <p:sldId id="263" r:id="rId8"/>
    <p:sldId id="264" r:id="rId9"/>
    <p:sldId id="267" r:id="rId10"/>
    <p:sldId id="266" r:id="rId11"/>
    <p:sldId id="268" r:id="rId12"/>
    <p:sldId id="271" r:id="rId13"/>
    <p:sldId id="273" r:id="rId14"/>
    <p:sldId id="269" r:id="rId15"/>
    <p:sldId id="261" r:id="rId16"/>
  </p:sldIdLst>
  <p:sldSz cx="9144000" cy="5143500" type="screen16x9"/>
  <p:notesSz cx="9144000" cy="51435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442"/>
    <a:srgbClr val="0B4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E9DD9-A4DD-994C-AF4D-5596F7ADA80D}" v="297" dt="2025-01-10T11:22:18.5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568"/>
  </p:normalViewPr>
  <p:slideViewPr>
    <p:cSldViewPr>
      <p:cViewPr>
        <p:scale>
          <a:sx n="164" d="100"/>
          <a:sy n="164" d="100"/>
        </p:scale>
        <p:origin x="224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B6A8-8323-724C-B1F4-A0C637EE4158}" type="datetimeFigureOut">
              <a:rPr lang="it-IT" smtClean="0"/>
              <a:t>08/01/25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6002C-8936-B04A-BB4A-3AF3B16110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08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002C-8936-B04A-BB4A-3AF3B161101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56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002C-8936-B04A-BB4A-3AF3B161101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85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002C-8936-B04A-BB4A-3AF3B161101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37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002C-8936-B04A-BB4A-3AF3B161101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63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002C-8936-B04A-BB4A-3AF3B161101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31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11582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5771" y="330707"/>
            <a:ext cx="8192456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5171" y="1275588"/>
            <a:ext cx="8613657" cy="354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133088"/>
            <a:ext cx="9144000" cy="10088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5725" y="2133092"/>
            <a:ext cx="6861809" cy="9280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1910" marR="5080">
              <a:lnSpc>
                <a:spcPct val="101099"/>
              </a:lnSpc>
              <a:spcBef>
                <a:spcPts val="75"/>
              </a:spcBef>
            </a:pPr>
            <a:endParaRPr lang="it-IT"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it-IT" spc="-5" dirty="0">
                <a:solidFill>
                  <a:srgbClr val="FFFFFF"/>
                </a:solidFill>
                <a:latin typeface="Calibri"/>
                <a:cs typeface="Calibri"/>
              </a:rPr>
              <a:t>Gregori </a:t>
            </a:r>
            <a:r>
              <a:rPr lang="it-IT" spc="-5" dirty="0" err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spc="-5" dirty="0">
                <a:solidFill>
                  <a:srgbClr val="FFFFFF"/>
                </a:solidFill>
                <a:latin typeface="Calibri"/>
                <a:cs typeface="Calibri"/>
              </a:rPr>
              <a:t>., Secondi L., Laureti T., Morosini F.M.</a:t>
            </a:r>
            <a:endParaRPr spc="-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5725" y="1111737"/>
            <a:ext cx="867346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it-IT" sz="3000" dirty="0">
                <a:solidFill>
                  <a:srgbClr val="FF594D"/>
                </a:solidFill>
              </a:rPr>
              <a:t>Application of </a:t>
            </a:r>
            <a:r>
              <a:rPr lang="it-IT" sz="3000" dirty="0" err="1">
                <a:solidFill>
                  <a:srgbClr val="FF594D"/>
                </a:solidFill>
              </a:rPr>
              <a:t>structural</a:t>
            </a:r>
            <a:r>
              <a:rPr lang="it-IT" sz="3000" dirty="0">
                <a:solidFill>
                  <a:srgbClr val="FF594D"/>
                </a:solidFill>
              </a:rPr>
              <a:t> </a:t>
            </a:r>
            <a:r>
              <a:rPr lang="it-IT" sz="3000" dirty="0" err="1">
                <a:solidFill>
                  <a:srgbClr val="FF594D"/>
                </a:solidFill>
              </a:rPr>
              <a:t>equation</a:t>
            </a:r>
            <a:r>
              <a:rPr lang="it-IT" sz="3000" dirty="0">
                <a:solidFill>
                  <a:srgbClr val="FF594D"/>
                </a:solidFill>
              </a:rPr>
              <a:t> </a:t>
            </a:r>
            <a:r>
              <a:rPr lang="it-IT" sz="3000" dirty="0" err="1">
                <a:solidFill>
                  <a:srgbClr val="FF594D"/>
                </a:solidFill>
              </a:rPr>
              <a:t>modeling</a:t>
            </a:r>
            <a:r>
              <a:rPr lang="it-IT" sz="3000" dirty="0">
                <a:solidFill>
                  <a:srgbClr val="FF594D"/>
                </a:solidFill>
              </a:rPr>
              <a:t> to public </a:t>
            </a:r>
            <a:r>
              <a:rPr lang="it-IT" sz="3000" dirty="0" err="1">
                <a:solidFill>
                  <a:srgbClr val="FF594D"/>
                </a:solidFill>
              </a:rPr>
              <a:t>transport</a:t>
            </a:r>
            <a:r>
              <a:rPr lang="it-IT" sz="3000" dirty="0">
                <a:solidFill>
                  <a:srgbClr val="FF594D"/>
                </a:solidFill>
              </a:rPr>
              <a:t> </a:t>
            </a:r>
            <a:r>
              <a:rPr lang="it-IT" sz="3000" dirty="0" err="1">
                <a:solidFill>
                  <a:srgbClr val="FF594D"/>
                </a:solidFill>
              </a:rPr>
              <a:t>accessibility</a:t>
            </a:r>
            <a:r>
              <a:rPr lang="it-IT" sz="3000" dirty="0">
                <a:solidFill>
                  <a:srgbClr val="FF594D"/>
                </a:solidFill>
              </a:rPr>
              <a:t> in </a:t>
            </a:r>
            <a:r>
              <a:rPr lang="it-IT" sz="3000" dirty="0" err="1">
                <a:solidFill>
                  <a:srgbClr val="FF594D"/>
                </a:solidFill>
              </a:rPr>
              <a:t>Italian</a:t>
            </a:r>
            <a:r>
              <a:rPr lang="it-IT" sz="3000" dirty="0">
                <a:solidFill>
                  <a:srgbClr val="FF594D"/>
                </a:solidFill>
              </a:rPr>
              <a:t> cities </a:t>
            </a:r>
            <a:br>
              <a:rPr lang="it-IT" sz="3000" spc="-5" dirty="0">
                <a:solidFill>
                  <a:srgbClr val="FF594D"/>
                </a:solidFill>
              </a:rPr>
            </a:br>
            <a:endParaRPr sz="3000" spc="-5" dirty="0">
              <a:solidFill>
                <a:srgbClr val="FF594D"/>
              </a:solidFill>
            </a:endParaRPr>
          </a:p>
        </p:txBody>
      </p:sp>
      <p:pic>
        <p:nvPicPr>
          <p:cNvPr id="3" name="Segnaposto contenuto 5">
            <a:extLst>
              <a:ext uri="{FF2B5EF4-FFF2-40B4-BE49-F238E27FC236}">
                <a16:creationId xmlns:a16="http://schemas.microsoft.com/office/drawing/2014/main" id="{23E51794-349B-99B7-D583-BA43B1266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5" y="4129894"/>
            <a:ext cx="2137626" cy="8987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510E1F9-6ECB-F915-3519-828427DFC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70" y="4246607"/>
            <a:ext cx="2729086" cy="6858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8E012EA-0510-1154-AAB3-B3A9CD3AA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78" y="4359487"/>
            <a:ext cx="1526997" cy="460043"/>
          </a:xfrm>
          <a:prstGeom prst="rect">
            <a:avLst/>
          </a:prstGeom>
        </p:spPr>
      </p:pic>
      <p:pic>
        <p:nvPicPr>
          <p:cNvPr id="11" name="Segnaposto contenuto 7">
            <a:extLst>
              <a:ext uri="{FF2B5EF4-FFF2-40B4-BE49-F238E27FC236}">
                <a16:creationId xmlns:a16="http://schemas.microsoft.com/office/drawing/2014/main" id="{3D4C0E8C-B82D-C023-91C1-E72BF935B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44" y="4266055"/>
            <a:ext cx="1714157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F1739A3C-644A-2982-4DFD-8CF38E2DFB95}"/>
              </a:ext>
            </a:extLst>
          </p:cNvPr>
          <p:cNvSpPr/>
          <p:nvPr/>
        </p:nvSpPr>
        <p:spPr>
          <a:xfrm>
            <a:off x="76200" y="1200150"/>
            <a:ext cx="8991600" cy="38912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BF3F72-EE9C-9888-2FCC-E9C8BB69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3098"/>
            <a:ext cx="8192456" cy="276999"/>
          </a:xfrm>
        </p:spPr>
        <p:txBody>
          <a:bodyPr wrap="square" lIns="0" tIns="0" rIns="0" bIns="0">
            <a:spAutoFit/>
          </a:bodyPr>
          <a:lstStyle/>
          <a:p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4863DD-1FA3-B13B-975F-DAF68D789BBD}"/>
              </a:ext>
            </a:extLst>
          </p:cNvPr>
          <p:cNvSpPr/>
          <p:nvPr/>
        </p:nvSpPr>
        <p:spPr>
          <a:xfrm>
            <a:off x="533409" y="1809750"/>
            <a:ext cx="2971791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Confirmatory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(CFA)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1E80004-5FB5-0FED-A3A6-1CCB76D10179}"/>
              </a:ext>
            </a:extLst>
          </p:cNvPr>
          <p:cNvSpPr/>
          <p:nvPr/>
        </p:nvSpPr>
        <p:spPr>
          <a:xfrm>
            <a:off x="533409" y="2810327"/>
            <a:ext cx="2971791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0" i="0" u="none" strike="noStrike" dirty="0" err="1">
                <a:solidFill>
                  <a:srgbClr val="E8E8E8"/>
                </a:solidFill>
                <a:effectLst/>
                <a:latin typeface="Google Sans"/>
              </a:rPr>
              <a:t>Covariance-based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latin typeface="Google Sans"/>
              </a:rPr>
              <a:t>structural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latin typeface="Google Sans"/>
              </a:rPr>
              <a:t>equation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latin typeface="Google Sans"/>
              </a:rPr>
              <a:t>modeling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latin typeface="Google Sans"/>
              </a:rPr>
              <a:t> (CB-SEM)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E22944A-F2A0-EA50-5AE6-58FBA3CDD790}"/>
              </a:ext>
            </a:extLst>
          </p:cNvPr>
          <p:cNvSpPr/>
          <p:nvPr/>
        </p:nvSpPr>
        <p:spPr>
          <a:xfrm>
            <a:off x="533409" y="3799946"/>
            <a:ext cx="2971791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Model-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indeces</a:t>
            </a:r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E7817B2-B17C-36F4-F693-656EDF2CEEA2}"/>
              </a:ext>
            </a:extLst>
          </p:cNvPr>
          <p:cNvCxnSpPr/>
          <p:nvPr/>
        </p:nvCxnSpPr>
        <p:spPr>
          <a:xfrm>
            <a:off x="2390454" y="2495550"/>
            <a:ext cx="0" cy="314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30A8BE9-41C1-4310-AAFF-EBE77C75D39B}"/>
              </a:ext>
            </a:extLst>
          </p:cNvPr>
          <p:cNvCxnSpPr/>
          <p:nvPr/>
        </p:nvCxnSpPr>
        <p:spPr>
          <a:xfrm>
            <a:off x="2400300" y="3485169"/>
            <a:ext cx="0" cy="314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7FBD8A8-C8A5-CD54-A994-E081B0C12F45}"/>
              </a:ext>
            </a:extLst>
          </p:cNvPr>
          <p:cNvSpPr txBox="1"/>
          <p:nvPr/>
        </p:nvSpPr>
        <p:spPr>
          <a:xfrm>
            <a:off x="4114374" y="2025692"/>
            <a:ext cx="23626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05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err="1"/>
              <a:t>Confirm</a:t>
            </a:r>
            <a:r>
              <a:rPr lang="it-IT" dirty="0"/>
              <a:t> the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09C079-F448-33FC-ECB7-DCB09342425D}"/>
              </a:ext>
            </a:extLst>
          </p:cNvPr>
          <p:cNvSpPr txBox="1"/>
          <p:nvPr/>
        </p:nvSpPr>
        <p:spPr>
          <a:xfrm>
            <a:off x="4100451" y="3047140"/>
            <a:ext cx="40004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05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Estimate </a:t>
            </a:r>
            <a:r>
              <a:rPr lang="it-IT" dirty="0" err="1"/>
              <a:t>causal</a:t>
            </a:r>
            <a:r>
              <a:rPr lang="it-IT" dirty="0"/>
              <a:t> relations and </a:t>
            </a:r>
            <a:r>
              <a:rPr lang="it-IT" dirty="0" err="1"/>
              <a:t>interrelations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latent</a:t>
            </a:r>
            <a:r>
              <a:rPr lang="it-IT" dirty="0"/>
              <a:t> </a:t>
            </a:r>
            <a:r>
              <a:rPr lang="it-IT" dirty="0" err="1"/>
              <a:t>factors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1C3E26B-A4C2-3D19-3B58-CD645F97A5CA}"/>
              </a:ext>
            </a:extLst>
          </p:cNvPr>
          <p:cNvSpPr txBox="1"/>
          <p:nvPr/>
        </p:nvSpPr>
        <p:spPr>
          <a:xfrm>
            <a:off x="4100451" y="3995043"/>
            <a:ext cx="1714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05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err="1"/>
              <a:t>Validation</a:t>
            </a:r>
            <a:r>
              <a:rPr lang="it-IT" dirty="0"/>
              <a:t> of the model </a:t>
            </a:r>
            <a:r>
              <a:rPr lang="it-IT" dirty="0" err="1"/>
              <a:t>fit</a:t>
            </a:r>
            <a:r>
              <a:rPr lang="it-IT" dirty="0"/>
              <a:t> 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B33DD5F-41FB-A08D-F31D-DCBA9788D76A}"/>
              </a:ext>
            </a:extLst>
          </p:cNvPr>
          <p:cNvCxnSpPr>
            <a:cxnSpLocks/>
          </p:cNvCxnSpPr>
          <p:nvPr/>
        </p:nvCxnSpPr>
        <p:spPr>
          <a:xfrm>
            <a:off x="3521023" y="4142846"/>
            <a:ext cx="594623" cy="7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15F0CF6F-028B-2557-D9C5-730EC4E2CC50}"/>
              </a:ext>
            </a:extLst>
          </p:cNvPr>
          <p:cNvCxnSpPr>
            <a:cxnSpLocks/>
          </p:cNvCxnSpPr>
          <p:nvPr/>
        </p:nvCxnSpPr>
        <p:spPr>
          <a:xfrm>
            <a:off x="3519751" y="3167669"/>
            <a:ext cx="594623" cy="7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223EFA8-DCAE-97A4-4014-1A54BFCC500F}"/>
              </a:ext>
            </a:extLst>
          </p:cNvPr>
          <p:cNvCxnSpPr>
            <a:cxnSpLocks/>
          </p:cNvCxnSpPr>
          <p:nvPr/>
        </p:nvCxnSpPr>
        <p:spPr>
          <a:xfrm>
            <a:off x="3505828" y="2167895"/>
            <a:ext cx="594623" cy="7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38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97BA64CC-6822-278E-3286-A384D886BF74}"/>
              </a:ext>
            </a:extLst>
          </p:cNvPr>
          <p:cNvSpPr/>
          <p:nvPr/>
        </p:nvSpPr>
        <p:spPr>
          <a:xfrm>
            <a:off x="175846" y="971550"/>
            <a:ext cx="7848600" cy="3844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B44D50-2504-1D00-4D60-40B2993A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" y="327218"/>
            <a:ext cx="8192456" cy="492443"/>
          </a:xfrm>
        </p:spPr>
        <p:txBody>
          <a:bodyPr/>
          <a:lstStyle/>
          <a:p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0F8FA1-469D-0DCD-EC1F-479069A7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9631" y="1265356"/>
            <a:ext cx="4343400" cy="3600986"/>
          </a:xfrm>
        </p:spPr>
        <p:txBody>
          <a:bodyPr/>
          <a:lstStyle/>
          <a:p>
            <a:pPr marL="400050" indent="-400050" algn="just">
              <a:buFont typeface="+mj-lt"/>
              <a:buAutoNum type="romanUcPeriod"/>
            </a:pP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-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data:</a:t>
            </a:r>
          </a:p>
          <a:p>
            <a:pPr marL="400050" indent="-400050" algn="just">
              <a:buFont typeface="+mj-lt"/>
              <a:buAutoNum type="romanUcPeriod"/>
            </a:pP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Multiscope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households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life (Istat)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public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tariffs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(UIL Servizio Lavoro, Coesione e Territorio)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on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Italians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Isfor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situation of public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Pendolaria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major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(Istat)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Ecosystem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Report (Legambiente)</a:t>
            </a:r>
          </a:p>
          <a:p>
            <a:endParaRPr lang="it-IT" dirty="0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0295D301-181F-ECCD-9384-7D968C64448E}"/>
              </a:ext>
            </a:extLst>
          </p:cNvPr>
          <p:cNvSpPr/>
          <p:nvPr/>
        </p:nvSpPr>
        <p:spPr>
          <a:xfrm>
            <a:off x="4953000" y="3065849"/>
            <a:ext cx="694593" cy="3326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B384D237-6A52-F029-6A9A-8B5504475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313333"/>
              </p:ext>
            </p:extLst>
          </p:nvPr>
        </p:nvGraphicFramePr>
        <p:xfrm>
          <a:off x="5795598" y="2509450"/>
          <a:ext cx="1136650" cy="177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6650">
                  <a:extLst>
                    <a:ext uri="{9D8B030D-6E8A-4147-A177-3AD203B41FA5}">
                      <a16:colId xmlns:a16="http://schemas.microsoft.com/office/drawing/2014/main" val="3297252994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Torino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783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Milano</a:t>
                      </a:r>
                      <a:endParaRPr lang="it-IT" sz="1000" b="0" i="0" u="none" strike="noStrike" dirty="0">
                        <a:solidFill>
                          <a:srgbClr val="0C3A72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19732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Roma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3895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Napoli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8152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Firenze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58075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Palermo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01785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Cagliari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42229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Venezia</a:t>
                      </a:r>
                      <a:endParaRPr lang="it-IT" sz="1000" b="0" i="0" u="none" strike="noStrike" dirty="0">
                        <a:solidFill>
                          <a:srgbClr val="0C3A7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92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2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>
            <a:extLst>
              <a:ext uri="{FF2B5EF4-FFF2-40B4-BE49-F238E27FC236}">
                <a16:creationId xmlns:a16="http://schemas.microsoft.com/office/drawing/2014/main" id="{E79FC16F-8103-9554-162B-4E0CB367A17B}"/>
              </a:ext>
            </a:extLst>
          </p:cNvPr>
          <p:cNvSpPr/>
          <p:nvPr/>
        </p:nvSpPr>
        <p:spPr>
          <a:xfrm>
            <a:off x="5690656" y="583436"/>
            <a:ext cx="1570839" cy="1346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9B9BC94-9402-7240-08EC-6C56046E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0" y="189348"/>
            <a:ext cx="8192456" cy="276999"/>
          </a:xfrm>
        </p:spPr>
        <p:txBody>
          <a:bodyPr wrap="square" lIns="0" tIns="0" rIns="0" bIns="0">
            <a:spAutoFit/>
          </a:bodyPr>
          <a:lstStyle/>
          <a:p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to be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CB-SEM  - Base model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89F8932-FFFE-6100-C439-F4C8CB898364}"/>
              </a:ext>
            </a:extLst>
          </p:cNvPr>
          <p:cNvSpPr/>
          <p:nvPr/>
        </p:nvSpPr>
        <p:spPr>
          <a:xfrm>
            <a:off x="1920971" y="886170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Characteristics</a:t>
            </a:r>
            <a:r>
              <a:rPr lang="it-IT" sz="1600" dirty="0"/>
              <a:t> of the city 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C441399-28DC-8EF2-38BC-CC16D8CE7FD5}"/>
              </a:ext>
            </a:extLst>
          </p:cNvPr>
          <p:cNvSpPr/>
          <p:nvPr/>
        </p:nvSpPr>
        <p:spPr>
          <a:xfrm>
            <a:off x="1911007" y="3217036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Functionality</a:t>
            </a:r>
            <a:endParaRPr lang="it-IT" sz="16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B09A691-A36A-7D31-2CB0-4E724C336006}"/>
              </a:ext>
            </a:extLst>
          </p:cNvPr>
          <p:cNvSpPr/>
          <p:nvPr/>
        </p:nvSpPr>
        <p:spPr>
          <a:xfrm>
            <a:off x="5349971" y="2103905"/>
            <a:ext cx="21336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Perception</a:t>
            </a:r>
            <a:r>
              <a:rPr lang="it-IT" sz="1600" dirty="0"/>
              <a:t> of </a:t>
            </a:r>
            <a:r>
              <a:rPr lang="it-IT" sz="1600" dirty="0" err="1"/>
              <a:t>accessibility</a:t>
            </a:r>
            <a:endParaRPr lang="it-IT" sz="1600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AC1A062-E201-248F-A540-64C21A2D5150}"/>
              </a:ext>
            </a:extLst>
          </p:cNvPr>
          <p:cNvCxnSpPr>
            <a:cxnSpLocks/>
            <a:stCxn id="5" idx="6"/>
            <a:endCxn id="11" idx="1"/>
          </p:cNvCxnSpPr>
          <p:nvPr/>
        </p:nvCxnSpPr>
        <p:spPr>
          <a:xfrm>
            <a:off x="4054571" y="1343370"/>
            <a:ext cx="1607858" cy="894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9285978-FEEF-DAE4-1A09-64F11E4D01D3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4045779" y="2498826"/>
            <a:ext cx="1304192" cy="6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ADCE544-A375-EFA2-30FC-3DF4E50FE991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4082121" y="2884394"/>
            <a:ext cx="1580308" cy="73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95DC699-5038-6F1D-54FE-66756F3589B7}"/>
              </a:ext>
            </a:extLst>
          </p:cNvPr>
          <p:cNvCxnSpPr>
            <a:stCxn id="5" idx="2"/>
          </p:cNvCxnSpPr>
          <p:nvPr/>
        </p:nvCxnSpPr>
        <p:spPr>
          <a:xfrm flipH="1" flipV="1">
            <a:off x="1311371" y="1037105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19BB809-C64A-BF11-4CEB-F81A4C906C0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311371" y="1343370"/>
            <a:ext cx="609600" cy="15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DFCF7F87-C41A-886B-696B-C670F874818C}"/>
              </a:ext>
            </a:extLst>
          </p:cNvPr>
          <p:cNvSpPr/>
          <p:nvPr/>
        </p:nvSpPr>
        <p:spPr>
          <a:xfrm>
            <a:off x="1912179" y="2041626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Comfort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77494D4-C860-7496-3535-4446F423CE97}"/>
              </a:ext>
            </a:extLst>
          </p:cNvPr>
          <p:cNvCxnSpPr>
            <a:stCxn id="27" idx="2"/>
          </p:cNvCxnSpPr>
          <p:nvPr/>
        </p:nvCxnSpPr>
        <p:spPr>
          <a:xfrm flipH="1" flipV="1">
            <a:off x="1302579" y="2192561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084F082-4038-1BF2-DC62-5DCB74D3D1BC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302579" y="2498826"/>
            <a:ext cx="609600" cy="15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4ECE5CA-1856-8308-12C5-F8E89302E9EC}"/>
              </a:ext>
            </a:extLst>
          </p:cNvPr>
          <p:cNvCxnSpPr/>
          <p:nvPr/>
        </p:nvCxnSpPr>
        <p:spPr>
          <a:xfrm flipH="1" flipV="1">
            <a:off x="1301407" y="3334369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28DD9B9-52DE-7F04-C978-DBE6852FD55C}"/>
              </a:ext>
            </a:extLst>
          </p:cNvPr>
          <p:cNvCxnSpPr>
            <a:cxnSpLocks/>
          </p:cNvCxnSpPr>
          <p:nvPr/>
        </p:nvCxnSpPr>
        <p:spPr>
          <a:xfrm flipH="1">
            <a:off x="1301407" y="3640634"/>
            <a:ext cx="609600" cy="15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cesso 31">
            <a:extLst>
              <a:ext uri="{FF2B5EF4-FFF2-40B4-BE49-F238E27FC236}">
                <a16:creationId xmlns:a16="http://schemas.microsoft.com/office/drawing/2014/main" id="{94C267E3-5A64-B11E-3E3F-B0D03295CAB9}"/>
              </a:ext>
            </a:extLst>
          </p:cNvPr>
          <p:cNvSpPr/>
          <p:nvPr/>
        </p:nvSpPr>
        <p:spPr>
          <a:xfrm>
            <a:off x="80781" y="960904"/>
            <a:ext cx="1220627" cy="23629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Road </a:t>
            </a:r>
            <a:r>
              <a:rPr lang="it-IT" sz="900" dirty="0" err="1"/>
              <a:t>traffic</a:t>
            </a:r>
            <a:endParaRPr lang="it-IT" sz="900" dirty="0"/>
          </a:p>
        </p:txBody>
      </p:sp>
      <p:sp>
        <p:nvSpPr>
          <p:cNvPr id="33" name="Processo 32">
            <a:extLst>
              <a:ext uri="{FF2B5EF4-FFF2-40B4-BE49-F238E27FC236}">
                <a16:creationId xmlns:a16="http://schemas.microsoft.com/office/drawing/2014/main" id="{296B9FED-D62B-0E91-7A3A-8669F465F6E8}"/>
              </a:ext>
            </a:extLst>
          </p:cNvPr>
          <p:cNvSpPr/>
          <p:nvPr/>
        </p:nvSpPr>
        <p:spPr>
          <a:xfrm>
            <a:off x="84883" y="1348133"/>
            <a:ext cx="1220627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Parking</a:t>
            </a:r>
          </a:p>
        </p:txBody>
      </p:sp>
      <p:sp>
        <p:nvSpPr>
          <p:cNvPr id="34" name="Processo 33">
            <a:extLst>
              <a:ext uri="{FF2B5EF4-FFF2-40B4-BE49-F238E27FC236}">
                <a16:creationId xmlns:a16="http://schemas.microsoft.com/office/drawing/2014/main" id="{620608EF-6594-58DB-4B38-4844C63DFB77}"/>
              </a:ext>
            </a:extLst>
          </p:cNvPr>
          <p:cNvSpPr/>
          <p:nvPr/>
        </p:nvSpPr>
        <p:spPr>
          <a:xfrm>
            <a:off x="91038" y="2109400"/>
            <a:ext cx="1220334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Age of </a:t>
            </a:r>
            <a:r>
              <a:rPr lang="it-IT" sz="900" dirty="0" err="1"/>
              <a:t>trains</a:t>
            </a:r>
            <a:endParaRPr lang="it-IT" sz="900" dirty="0"/>
          </a:p>
        </p:txBody>
      </p:sp>
      <p:sp>
        <p:nvSpPr>
          <p:cNvPr id="35" name="Processo 34">
            <a:extLst>
              <a:ext uri="{FF2B5EF4-FFF2-40B4-BE49-F238E27FC236}">
                <a16:creationId xmlns:a16="http://schemas.microsoft.com/office/drawing/2014/main" id="{754FF90C-4A64-9C6E-DE95-D221948B85AB}"/>
              </a:ext>
            </a:extLst>
          </p:cNvPr>
          <p:cNvSpPr/>
          <p:nvPr/>
        </p:nvSpPr>
        <p:spPr>
          <a:xfrm>
            <a:off x="84883" y="3620578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N. of </a:t>
            </a:r>
            <a:r>
              <a:rPr lang="it-IT" sz="900" dirty="0" err="1"/>
              <a:t>trains</a:t>
            </a:r>
            <a:r>
              <a:rPr lang="it-IT" sz="900" dirty="0"/>
              <a:t>/ </a:t>
            </a:r>
            <a:r>
              <a:rPr lang="it-IT" sz="900" dirty="0" err="1"/>
              <a:t>Density</a:t>
            </a:r>
            <a:endParaRPr lang="it-IT" sz="900" dirty="0"/>
          </a:p>
        </p:txBody>
      </p:sp>
      <p:sp>
        <p:nvSpPr>
          <p:cNvPr id="36" name="Processo 35">
            <a:extLst>
              <a:ext uri="{FF2B5EF4-FFF2-40B4-BE49-F238E27FC236}">
                <a16:creationId xmlns:a16="http://schemas.microsoft.com/office/drawing/2014/main" id="{F5D6E635-26B1-051D-5AA8-4730779AF1FC}"/>
              </a:ext>
            </a:extLst>
          </p:cNvPr>
          <p:cNvSpPr/>
          <p:nvPr/>
        </p:nvSpPr>
        <p:spPr>
          <a:xfrm>
            <a:off x="89865" y="3220069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Km of </a:t>
            </a:r>
            <a:r>
              <a:rPr lang="it-IT" sz="900" dirty="0" err="1"/>
              <a:t>rails</a:t>
            </a:r>
            <a:r>
              <a:rPr lang="it-IT" sz="900" dirty="0"/>
              <a:t>/</a:t>
            </a:r>
            <a:r>
              <a:rPr lang="it-IT" sz="900" dirty="0" err="1"/>
              <a:t>Density</a:t>
            </a:r>
            <a:endParaRPr lang="it-IT" sz="900" dirty="0"/>
          </a:p>
        </p:txBody>
      </p:sp>
      <p:sp>
        <p:nvSpPr>
          <p:cNvPr id="37" name="Processo 36">
            <a:extLst>
              <a:ext uri="{FF2B5EF4-FFF2-40B4-BE49-F238E27FC236}">
                <a16:creationId xmlns:a16="http://schemas.microsoft.com/office/drawing/2014/main" id="{AD0A8F9E-2CF1-DEC6-60CA-F946059F8892}"/>
              </a:ext>
            </a:extLst>
          </p:cNvPr>
          <p:cNvSpPr/>
          <p:nvPr/>
        </p:nvSpPr>
        <p:spPr>
          <a:xfrm>
            <a:off x="91038" y="2504596"/>
            <a:ext cx="1220333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/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4DBA24B4-85AD-0E87-CA89-4616E08B6C47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7483571" y="2124678"/>
            <a:ext cx="533731" cy="430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EFDBDE55-1E1E-6F49-5821-39A9F7E3DDEE}"/>
              </a:ext>
            </a:extLst>
          </p:cNvPr>
          <p:cNvCxnSpPr>
            <a:cxnSpLocks/>
            <a:stCxn id="11" idx="6"/>
            <a:endCxn id="58" idx="1"/>
          </p:cNvCxnSpPr>
          <p:nvPr/>
        </p:nvCxnSpPr>
        <p:spPr>
          <a:xfrm flipV="1">
            <a:off x="7483571" y="2516887"/>
            <a:ext cx="532266" cy="4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cesso 45">
            <a:extLst>
              <a:ext uri="{FF2B5EF4-FFF2-40B4-BE49-F238E27FC236}">
                <a16:creationId xmlns:a16="http://schemas.microsoft.com/office/drawing/2014/main" id="{1CEC915D-8336-CD3A-C3C7-3011CADB87A8}"/>
              </a:ext>
            </a:extLst>
          </p:cNvPr>
          <p:cNvSpPr/>
          <p:nvPr/>
        </p:nvSpPr>
        <p:spPr>
          <a:xfrm>
            <a:off x="8017302" y="1952970"/>
            <a:ext cx="1095924" cy="34341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Satisfaction</a:t>
            </a:r>
            <a:r>
              <a:rPr lang="it-IT" sz="900" dirty="0"/>
              <a:t> frequency</a:t>
            </a:r>
          </a:p>
        </p:txBody>
      </p:sp>
      <p:sp>
        <p:nvSpPr>
          <p:cNvPr id="47" name="Processo 46">
            <a:extLst>
              <a:ext uri="{FF2B5EF4-FFF2-40B4-BE49-F238E27FC236}">
                <a16:creationId xmlns:a16="http://schemas.microsoft.com/office/drawing/2014/main" id="{F3050394-33A9-9CA5-74E7-980796C72041}"/>
              </a:ext>
            </a:extLst>
          </p:cNvPr>
          <p:cNvSpPr/>
          <p:nvPr/>
        </p:nvSpPr>
        <p:spPr>
          <a:xfrm>
            <a:off x="8015837" y="2737388"/>
            <a:ext cx="1098855" cy="34341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Satisfaction</a:t>
            </a:r>
            <a:r>
              <a:rPr lang="it-IT" sz="900" dirty="0"/>
              <a:t> </a:t>
            </a:r>
            <a:r>
              <a:rPr lang="it-IT" sz="900" dirty="0" err="1"/>
              <a:t>schedules</a:t>
            </a:r>
            <a:r>
              <a:rPr lang="it-IT" sz="900" dirty="0"/>
              <a:t> 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B8541EB5-8C21-F8A9-7818-97F7C0C1B05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416771" y="1790593"/>
            <a:ext cx="0" cy="31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rocesso 50">
            <a:extLst>
              <a:ext uri="{FF2B5EF4-FFF2-40B4-BE49-F238E27FC236}">
                <a16:creationId xmlns:a16="http://schemas.microsoft.com/office/drawing/2014/main" id="{79DEB87C-B8E8-A9A2-D273-468DF6405F3B}"/>
              </a:ext>
            </a:extLst>
          </p:cNvPr>
          <p:cNvSpPr/>
          <p:nvPr/>
        </p:nvSpPr>
        <p:spPr>
          <a:xfrm>
            <a:off x="5763027" y="1255248"/>
            <a:ext cx="1447800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N. of </a:t>
            </a:r>
            <a:r>
              <a:rPr lang="it-IT" sz="900" dirty="0" err="1"/>
              <a:t>components</a:t>
            </a:r>
            <a:endParaRPr lang="it-IT" sz="900" dirty="0"/>
          </a:p>
        </p:txBody>
      </p:sp>
      <p:sp>
        <p:nvSpPr>
          <p:cNvPr id="52" name="Processo 51">
            <a:extLst>
              <a:ext uri="{FF2B5EF4-FFF2-40B4-BE49-F238E27FC236}">
                <a16:creationId xmlns:a16="http://schemas.microsoft.com/office/drawing/2014/main" id="{0B37FB34-42CB-40B7-DBCF-0CF4279FB98D}"/>
              </a:ext>
            </a:extLst>
          </p:cNvPr>
          <p:cNvSpPr/>
          <p:nvPr/>
        </p:nvSpPr>
        <p:spPr>
          <a:xfrm>
            <a:off x="5763027" y="1571970"/>
            <a:ext cx="1447799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Car use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EA851E2-E05B-D696-AFE0-E929A4FD5FF6}"/>
              </a:ext>
            </a:extLst>
          </p:cNvPr>
          <p:cNvSpPr txBox="1"/>
          <p:nvPr/>
        </p:nvSpPr>
        <p:spPr>
          <a:xfrm>
            <a:off x="5653637" y="642963"/>
            <a:ext cx="162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lt1"/>
                </a:solidFill>
              </a:rPr>
              <a:t>Socio </a:t>
            </a:r>
            <a:r>
              <a:rPr lang="it-IT" sz="1400" dirty="0" err="1">
                <a:solidFill>
                  <a:schemeClr val="lt1"/>
                </a:solidFill>
              </a:rPr>
              <a:t>demographics</a:t>
            </a:r>
            <a:endParaRPr lang="it-IT" sz="1400" dirty="0">
              <a:solidFill>
                <a:schemeClr val="lt1"/>
              </a:solidFill>
            </a:endParaRPr>
          </a:p>
        </p:txBody>
      </p:sp>
      <p:sp>
        <p:nvSpPr>
          <p:cNvPr id="55" name="Processo 54">
            <a:extLst>
              <a:ext uri="{FF2B5EF4-FFF2-40B4-BE49-F238E27FC236}">
                <a16:creationId xmlns:a16="http://schemas.microsoft.com/office/drawing/2014/main" id="{695A9EC1-5027-C8AB-318B-29506B600744}"/>
              </a:ext>
            </a:extLst>
          </p:cNvPr>
          <p:cNvSpPr/>
          <p:nvPr/>
        </p:nvSpPr>
        <p:spPr>
          <a:xfrm>
            <a:off x="5763027" y="959720"/>
            <a:ext cx="1447800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Economic</a:t>
            </a:r>
            <a:r>
              <a:rPr lang="it-IT" sz="900" dirty="0"/>
              <a:t> </a:t>
            </a:r>
            <a:r>
              <a:rPr lang="it-IT" sz="900" dirty="0" err="1"/>
              <a:t>resources</a:t>
            </a:r>
            <a:endParaRPr lang="it-IT" sz="900" dirty="0"/>
          </a:p>
        </p:txBody>
      </p:sp>
      <p:sp>
        <p:nvSpPr>
          <p:cNvPr id="57" name="Processo 56">
            <a:extLst>
              <a:ext uri="{FF2B5EF4-FFF2-40B4-BE49-F238E27FC236}">
                <a16:creationId xmlns:a16="http://schemas.microsoft.com/office/drawing/2014/main" id="{B849B34B-AFA2-AC59-E32B-C121D89075CA}"/>
              </a:ext>
            </a:extLst>
          </p:cNvPr>
          <p:cNvSpPr/>
          <p:nvPr/>
        </p:nvSpPr>
        <p:spPr>
          <a:xfrm>
            <a:off x="8015837" y="1483848"/>
            <a:ext cx="1098855" cy="41325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Satisfaction</a:t>
            </a:r>
            <a:r>
              <a:rPr lang="it-IT" sz="900" dirty="0"/>
              <a:t> </a:t>
            </a:r>
            <a:r>
              <a:rPr lang="it-IT" sz="900" dirty="0" err="1"/>
              <a:t>punctuality</a:t>
            </a:r>
            <a:endParaRPr lang="it-IT" sz="900" dirty="0"/>
          </a:p>
        </p:txBody>
      </p:sp>
      <p:sp>
        <p:nvSpPr>
          <p:cNvPr id="58" name="Processo 57">
            <a:extLst>
              <a:ext uri="{FF2B5EF4-FFF2-40B4-BE49-F238E27FC236}">
                <a16:creationId xmlns:a16="http://schemas.microsoft.com/office/drawing/2014/main" id="{BA46920A-BF46-4432-7F1A-5DE4248BDD17}"/>
              </a:ext>
            </a:extLst>
          </p:cNvPr>
          <p:cNvSpPr/>
          <p:nvPr/>
        </p:nvSpPr>
        <p:spPr>
          <a:xfrm>
            <a:off x="8015837" y="2345179"/>
            <a:ext cx="1098855" cy="34341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Satisfaction</a:t>
            </a:r>
            <a:r>
              <a:rPr lang="it-IT" sz="900" dirty="0"/>
              <a:t> cost </a:t>
            </a:r>
          </a:p>
        </p:txBody>
      </p: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C39905BE-40D8-F63C-90A5-8162686B33D1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7455895" y="1690475"/>
            <a:ext cx="559942" cy="867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369DBA16-0B2D-72C1-6EEF-782ED620C4F9}"/>
              </a:ext>
            </a:extLst>
          </p:cNvPr>
          <p:cNvCxnSpPr>
            <a:cxnSpLocks/>
            <a:stCxn id="11" idx="6"/>
            <a:endCxn id="47" idx="1"/>
          </p:cNvCxnSpPr>
          <p:nvPr/>
        </p:nvCxnSpPr>
        <p:spPr>
          <a:xfrm>
            <a:off x="7483571" y="2561105"/>
            <a:ext cx="532266" cy="347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e 74">
            <a:extLst>
              <a:ext uri="{FF2B5EF4-FFF2-40B4-BE49-F238E27FC236}">
                <a16:creationId xmlns:a16="http://schemas.microsoft.com/office/drawing/2014/main" id="{C927BDFB-CC51-82CA-B66B-98725865FF03}"/>
              </a:ext>
            </a:extLst>
          </p:cNvPr>
          <p:cNvSpPr/>
          <p:nvPr/>
        </p:nvSpPr>
        <p:spPr>
          <a:xfrm>
            <a:off x="6389095" y="3960503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Affordability</a:t>
            </a:r>
            <a:endParaRPr lang="it-IT" sz="1600" dirty="0"/>
          </a:p>
        </p:txBody>
      </p: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0987038E-38E4-EC2C-0C47-CA9884E869A4}"/>
              </a:ext>
            </a:extLst>
          </p:cNvPr>
          <p:cNvCxnSpPr>
            <a:cxnSpLocks/>
            <a:stCxn id="75" idx="0"/>
            <a:endCxn id="11" idx="4"/>
          </p:cNvCxnSpPr>
          <p:nvPr/>
        </p:nvCxnSpPr>
        <p:spPr>
          <a:xfrm flipH="1" flipV="1">
            <a:off x="6416771" y="3018305"/>
            <a:ext cx="1039124" cy="942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4FD8276A-CF3B-2C15-1A04-CFE8FC187B63}"/>
              </a:ext>
            </a:extLst>
          </p:cNvPr>
          <p:cNvCxnSpPr/>
          <p:nvPr/>
        </p:nvCxnSpPr>
        <p:spPr>
          <a:xfrm flipH="1" flipV="1">
            <a:off x="5779495" y="4077836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453820CF-B5B9-6423-8D8B-E6AEBAE9D6CA}"/>
              </a:ext>
            </a:extLst>
          </p:cNvPr>
          <p:cNvCxnSpPr>
            <a:cxnSpLocks/>
          </p:cNvCxnSpPr>
          <p:nvPr/>
        </p:nvCxnSpPr>
        <p:spPr>
          <a:xfrm flipH="1">
            <a:off x="5779495" y="4384101"/>
            <a:ext cx="609600" cy="15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rocesso 78">
            <a:extLst>
              <a:ext uri="{FF2B5EF4-FFF2-40B4-BE49-F238E27FC236}">
                <a16:creationId xmlns:a16="http://schemas.microsoft.com/office/drawing/2014/main" id="{E46C6B91-595F-35F5-00F2-CC7CA29F3177}"/>
              </a:ext>
            </a:extLst>
          </p:cNvPr>
          <p:cNvSpPr/>
          <p:nvPr/>
        </p:nvSpPr>
        <p:spPr>
          <a:xfrm>
            <a:off x="4562971" y="4364045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Annual</a:t>
            </a:r>
            <a:r>
              <a:rPr lang="it-IT" sz="900" dirty="0"/>
              <a:t> </a:t>
            </a:r>
            <a:r>
              <a:rPr lang="it-IT" sz="900" dirty="0" err="1"/>
              <a:t>expense</a:t>
            </a:r>
            <a:endParaRPr lang="it-IT" sz="900" dirty="0"/>
          </a:p>
        </p:txBody>
      </p:sp>
      <p:sp>
        <p:nvSpPr>
          <p:cNvPr id="80" name="Processo 79">
            <a:extLst>
              <a:ext uri="{FF2B5EF4-FFF2-40B4-BE49-F238E27FC236}">
                <a16:creationId xmlns:a16="http://schemas.microsoft.com/office/drawing/2014/main" id="{4D1CE807-8BDE-0D28-2E52-5E8E34232FE3}"/>
              </a:ext>
            </a:extLst>
          </p:cNvPr>
          <p:cNvSpPr/>
          <p:nvPr/>
        </p:nvSpPr>
        <p:spPr>
          <a:xfrm>
            <a:off x="4567953" y="3963536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Cost of ticket</a:t>
            </a:r>
          </a:p>
        </p:txBody>
      </p:sp>
    </p:spTree>
    <p:extLst>
      <p:ext uri="{BB962C8B-B14F-4D97-AF65-F5344CB8AC3E}">
        <p14:creationId xmlns:p14="http://schemas.microsoft.com/office/powerpoint/2010/main" val="3366240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2D652-420D-866F-8DEF-FE645DA77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>
            <a:extLst>
              <a:ext uri="{FF2B5EF4-FFF2-40B4-BE49-F238E27FC236}">
                <a16:creationId xmlns:a16="http://schemas.microsoft.com/office/drawing/2014/main" id="{CEAC1C93-32E0-AE17-BF5A-B8F14294A5A6}"/>
              </a:ext>
            </a:extLst>
          </p:cNvPr>
          <p:cNvSpPr/>
          <p:nvPr/>
        </p:nvSpPr>
        <p:spPr>
          <a:xfrm>
            <a:off x="5690656" y="583436"/>
            <a:ext cx="1570839" cy="1346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D130EC-A55D-7DD6-C503-FC4F1D2F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4" y="225521"/>
            <a:ext cx="8192456" cy="276999"/>
          </a:xfrm>
        </p:spPr>
        <p:txBody>
          <a:bodyPr wrap="square" lIns="0" tIns="0" rIns="0" bIns="0">
            <a:spAutoFit/>
          </a:bodyPr>
          <a:lstStyle/>
          <a:p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to be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CB-SEM – Extended model 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A6A5E27D-8769-B821-9DC8-5E4C6D9199DF}"/>
              </a:ext>
            </a:extLst>
          </p:cNvPr>
          <p:cNvSpPr/>
          <p:nvPr/>
        </p:nvSpPr>
        <p:spPr>
          <a:xfrm>
            <a:off x="1920971" y="886170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Characteristics</a:t>
            </a:r>
            <a:r>
              <a:rPr lang="it-IT" sz="1600" dirty="0"/>
              <a:t> of the city 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30BA734-2B11-9B5A-92BD-2F9C03899D77}"/>
              </a:ext>
            </a:extLst>
          </p:cNvPr>
          <p:cNvSpPr/>
          <p:nvPr/>
        </p:nvSpPr>
        <p:spPr>
          <a:xfrm>
            <a:off x="1911007" y="3217036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Functionality</a:t>
            </a:r>
            <a:endParaRPr lang="it-IT" sz="16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05786B7-5124-1017-F3C0-056AE6B4A691}"/>
              </a:ext>
            </a:extLst>
          </p:cNvPr>
          <p:cNvSpPr/>
          <p:nvPr/>
        </p:nvSpPr>
        <p:spPr>
          <a:xfrm>
            <a:off x="5349971" y="2103905"/>
            <a:ext cx="21336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Perception</a:t>
            </a:r>
            <a:r>
              <a:rPr lang="it-IT" sz="1600" dirty="0"/>
              <a:t> of </a:t>
            </a:r>
            <a:r>
              <a:rPr lang="it-IT" sz="1600" dirty="0" err="1"/>
              <a:t>accessibility</a:t>
            </a:r>
            <a:endParaRPr lang="it-IT" sz="1600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76EB4B5-CF2F-841C-D41B-B8B5A821CA39}"/>
              </a:ext>
            </a:extLst>
          </p:cNvPr>
          <p:cNvCxnSpPr>
            <a:cxnSpLocks/>
            <a:stCxn id="5" idx="6"/>
            <a:endCxn id="11" idx="1"/>
          </p:cNvCxnSpPr>
          <p:nvPr/>
        </p:nvCxnSpPr>
        <p:spPr>
          <a:xfrm>
            <a:off x="4054571" y="1343370"/>
            <a:ext cx="1607858" cy="894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B32C7BC-3AA0-98D2-32D8-6EC24330480E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4045779" y="2498826"/>
            <a:ext cx="1304192" cy="6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428EC90-38AF-BC9B-D5CB-9FE671E39808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4082121" y="2884394"/>
            <a:ext cx="1580308" cy="73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C905248-EF9C-A271-B234-B454C62E3150}"/>
              </a:ext>
            </a:extLst>
          </p:cNvPr>
          <p:cNvCxnSpPr>
            <a:stCxn id="5" idx="2"/>
          </p:cNvCxnSpPr>
          <p:nvPr/>
        </p:nvCxnSpPr>
        <p:spPr>
          <a:xfrm flipH="1" flipV="1">
            <a:off x="1311371" y="1037105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A5D05A34-DD66-AE28-075E-C5E6F656972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311371" y="1343370"/>
            <a:ext cx="609600" cy="15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A5B68425-4496-D6B7-12FE-CCFF5ABC6EB6}"/>
              </a:ext>
            </a:extLst>
          </p:cNvPr>
          <p:cNvSpPr/>
          <p:nvPr/>
        </p:nvSpPr>
        <p:spPr>
          <a:xfrm>
            <a:off x="1912179" y="2041626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Comfort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CC4AC6C5-B673-3995-E1C2-73B1C4F724B7}"/>
              </a:ext>
            </a:extLst>
          </p:cNvPr>
          <p:cNvCxnSpPr>
            <a:stCxn id="27" idx="2"/>
          </p:cNvCxnSpPr>
          <p:nvPr/>
        </p:nvCxnSpPr>
        <p:spPr>
          <a:xfrm flipH="1" flipV="1">
            <a:off x="1302579" y="2192561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65273F9-F72C-560C-7D32-7224C7DD6E92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302579" y="2498826"/>
            <a:ext cx="609600" cy="15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AC9C4B3-6B73-8120-E073-103781CDC9BF}"/>
              </a:ext>
            </a:extLst>
          </p:cNvPr>
          <p:cNvCxnSpPr/>
          <p:nvPr/>
        </p:nvCxnSpPr>
        <p:spPr>
          <a:xfrm flipH="1" flipV="1">
            <a:off x="1301407" y="3334369"/>
            <a:ext cx="609600" cy="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3BB53D45-FCC5-1EC9-75B1-C459D84039BA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1277669" y="3640634"/>
            <a:ext cx="633338" cy="94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cesso 31">
            <a:extLst>
              <a:ext uri="{FF2B5EF4-FFF2-40B4-BE49-F238E27FC236}">
                <a16:creationId xmlns:a16="http://schemas.microsoft.com/office/drawing/2014/main" id="{B9705A85-BF8D-F83A-2A5A-DB82031F667D}"/>
              </a:ext>
            </a:extLst>
          </p:cNvPr>
          <p:cNvSpPr/>
          <p:nvPr/>
        </p:nvSpPr>
        <p:spPr>
          <a:xfrm>
            <a:off x="80781" y="960904"/>
            <a:ext cx="1220627" cy="23629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/>
              <a:t>Road </a:t>
            </a:r>
            <a:r>
              <a:rPr lang="it-IT" sz="800" dirty="0" err="1"/>
              <a:t>traffic</a:t>
            </a:r>
            <a:endParaRPr lang="it-IT" sz="800" dirty="0"/>
          </a:p>
        </p:txBody>
      </p:sp>
      <p:sp>
        <p:nvSpPr>
          <p:cNvPr id="33" name="Processo 32">
            <a:extLst>
              <a:ext uri="{FF2B5EF4-FFF2-40B4-BE49-F238E27FC236}">
                <a16:creationId xmlns:a16="http://schemas.microsoft.com/office/drawing/2014/main" id="{56A351FE-CC94-0794-3F8E-BAE1F05E6DA6}"/>
              </a:ext>
            </a:extLst>
          </p:cNvPr>
          <p:cNvSpPr/>
          <p:nvPr/>
        </p:nvSpPr>
        <p:spPr>
          <a:xfrm>
            <a:off x="84883" y="1348133"/>
            <a:ext cx="1220627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/>
              <a:t>Parking</a:t>
            </a:r>
          </a:p>
        </p:txBody>
      </p:sp>
      <p:sp>
        <p:nvSpPr>
          <p:cNvPr id="34" name="Processo 33">
            <a:extLst>
              <a:ext uri="{FF2B5EF4-FFF2-40B4-BE49-F238E27FC236}">
                <a16:creationId xmlns:a16="http://schemas.microsoft.com/office/drawing/2014/main" id="{DAD3EA1D-9F41-9335-9354-3B9805974BF7}"/>
              </a:ext>
            </a:extLst>
          </p:cNvPr>
          <p:cNvSpPr/>
          <p:nvPr/>
        </p:nvSpPr>
        <p:spPr>
          <a:xfrm>
            <a:off x="91038" y="2109400"/>
            <a:ext cx="1220334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/>
              <a:t>Age of </a:t>
            </a:r>
            <a:r>
              <a:rPr lang="it-IT" sz="800" dirty="0" err="1"/>
              <a:t>trains</a:t>
            </a:r>
            <a:endParaRPr lang="it-IT" sz="800" dirty="0"/>
          </a:p>
        </p:txBody>
      </p:sp>
      <p:sp>
        <p:nvSpPr>
          <p:cNvPr id="35" name="Processo 34">
            <a:extLst>
              <a:ext uri="{FF2B5EF4-FFF2-40B4-BE49-F238E27FC236}">
                <a16:creationId xmlns:a16="http://schemas.microsoft.com/office/drawing/2014/main" id="{65CD3A72-5B26-5F36-84A5-0439AF05835A}"/>
              </a:ext>
            </a:extLst>
          </p:cNvPr>
          <p:cNvSpPr/>
          <p:nvPr/>
        </p:nvSpPr>
        <p:spPr>
          <a:xfrm>
            <a:off x="84883" y="3620578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/>
              <a:t>Km/</a:t>
            </a:r>
            <a:r>
              <a:rPr lang="it-IT" sz="800" dirty="0" err="1"/>
              <a:t>Density</a:t>
            </a:r>
            <a:r>
              <a:rPr lang="it-IT" sz="800" dirty="0"/>
              <a:t> (</a:t>
            </a:r>
            <a:r>
              <a:rPr lang="it-IT" sz="800" dirty="0" err="1"/>
              <a:t>rails</a:t>
            </a:r>
            <a:r>
              <a:rPr lang="it-IT" sz="800" dirty="0"/>
              <a:t>)</a:t>
            </a:r>
          </a:p>
        </p:txBody>
      </p:sp>
      <p:sp>
        <p:nvSpPr>
          <p:cNvPr id="36" name="Processo 35">
            <a:extLst>
              <a:ext uri="{FF2B5EF4-FFF2-40B4-BE49-F238E27FC236}">
                <a16:creationId xmlns:a16="http://schemas.microsoft.com/office/drawing/2014/main" id="{B72E0C53-BAAA-228A-BDCB-2D5F133DA5E5}"/>
              </a:ext>
            </a:extLst>
          </p:cNvPr>
          <p:cNvSpPr/>
          <p:nvPr/>
        </p:nvSpPr>
        <p:spPr>
          <a:xfrm>
            <a:off x="89865" y="3220069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/>
              <a:t>Km/</a:t>
            </a:r>
            <a:r>
              <a:rPr lang="it-IT" sz="800" dirty="0" err="1"/>
              <a:t>Density</a:t>
            </a:r>
            <a:r>
              <a:rPr lang="it-IT" sz="800" dirty="0"/>
              <a:t> (tramways)</a:t>
            </a:r>
          </a:p>
        </p:txBody>
      </p:sp>
      <p:sp>
        <p:nvSpPr>
          <p:cNvPr id="37" name="Processo 36">
            <a:extLst>
              <a:ext uri="{FF2B5EF4-FFF2-40B4-BE49-F238E27FC236}">
                <a16:creationId xmlns:a16="http://schemas.microsoft.com/office/drawing/2014/main" id="{8B7C42A6-1832-042A-D7E6-DB2F1093DBB7}"/>
              </a:ext>
            </a:extLst>
          </p:cNvPr>
          <p:cNvSpPr/>
          <p:nvPr/>
        </p:nvSpPr>
        <p:spPr>
          <a:xfrm>
            <a:off x="91038" y="2504596"/>
            <a:ext cx="1220333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/>
              <a:t>Age of </a:t>
            </a:r>
            <a:r>
              <a:rPr lang="it-IT" sz="800" dirty="0" err="1"/>
              <a:t>trams</a:t>
            </a:r>
            <a:endParaRPr lang="it-IT" sz="800" dirty="0"/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4FB9CD76-E17D-BAB4-8388-DF7FDE6FE063}"/>
              </a:ext>
            </a:extLst>
          </p:cNvPr>
          <p:cNvCxnSpPr>
            <a:cxnSpLocks/>
            <a:stCxn id="11" idx="6"/>
            <a:endCxn id="46" idx="1"/>
          </p:cNvCxnSpPr>
          <p:nvPr/>
        </p:nvCxnSpPr>
        <p:spPr>
          <a:xfrm>
            <a:off x="7483571" y="2561105"/>
            <a:ext cx="551022" cy="194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cesso 45">
            <a:extLst>
              <a:ext uri="{FF2B5EF4-FFF2-40B4-BE49-F238E27FC236}">
                <a16:creationId xmlns:a16="http://schemas.microsoft.com/office/drawing/2014/main" id="{C846B219-5A5D-51CF-4847-B9960BDD3A92}"/>
              </a:ext>
            </a:extLst>
          </p:cNvPr>
          <p:cNvSpPr/>
          <p:nvPr/>
        </p:nvSpPr>
        <p:spPr>
          <a:xfrm>
            <a:off x="8034593" y="2627619"/>
            <a:ext cx="1095924" cy="25677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Vote </a:t>
            </a:r>
            <a:r>
              <a:rPr lang="it-IT" sz="900" dirty="0" err="1"/>
              <a:t>train</a:t>
            </a:r>
            <a:endParaRPr lang="it-IT" sz="900" dirty="0"/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702C869E-E4E3-0A99-1E89-6AEC6A2C407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416771" y="1790593"/>
            <a:ext cx="0" cy="31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rocesso 50">
            <a:extLst>
              <a:ext uri="{FF2B5EF4-FFF2-40B4-BE49-F238E27FC236}">
                <a16:creationId xmlns:a16="http://schemas.microsoft.com/office/drawing/2014/main" id="{61501545-354B-608D-853A-E4CF76FDE010}"/>
              </a:ext>
            </a:extLst>
          </p:cNvPr>
          <p:cNvSpPr/>
          <p:nvPr/>
        </p:nvSpPr>
        <p:spPr>
          <a:xfrm>
            <a:off x="5763027" y="1255248"/>
            <a:ext cx="1447800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N. of </a:t>
            </a:r>
            <a:r>
              <a:rPr lang="it-IT" sz="900" dirty="0" err="1"/>
              <a:t>components</a:t>
            </a:r>
            <a:endParaRPr lang="it-IT" sz="900" dirty="0"/>
          </a:p>
        </p:txBody>
      </p:sp>
      <p:sp>
        <p:nvSpPr>
          <p:cNvPr id="52" name="Processo 51">
            <a:extLst>
              <a:ext uri="{FF2B5EF4-FFF2-40B4-BE49-F238E27FC236}">
                <a16:creationId xmlns:a16="http://schemas.microsoft.com/office/drawing/2014/main" id="{B4786BD9-5E4D-BE21-AE91-32BA09EEFF52}"/>
              </a:ext>
            </a:extLst>
          </p:cNvPr>
          <p:cNvSpPr/>
          <p:nvPr/>
        </p:nvSpPr>
        <p:spPr>
          <a:xfrm>
            <a:off x="5763027" y="1571970"/>
            <a:ext cx="1447799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Car use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707E18F-4E82-F7D6-F501-F553AD555AAB}"/>
              </a:ext>
            </a:extLst>
          </p:cNvPr>
          <p:cNvSpPr txBox="1"/>
          <p:nvPr/>
        </p:nvSpPr>
        <p:spPr>
          <a:xfrm>
            <a:off x="5653637" y="642963"/>
            <a:ext cx="162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lt1"/>
                </a:solidFill>
              </a:rPr>
              <a:t>Socio </a:t>
            </a:r>
            <a:r>
              <a:rPr lang="it-IT" sz="1400" dirty="0" err="1">
                <a:solidFill>
                  <a:schemeClr val="lt1"/>
                </a:solidFill>
              </a:rPr>
              <a:t>demographics</a:t>
            </a:r>
            <a:endParaRPr lang="it-IT" sz="1400" dirty="0">
              <a:solidFill>
                <a:schemeClr val="lt1"/>
              </a:solidFill>
            </a:endParaRPr>
          </a:p>
        </p:txBody>
      </p:sp>
      <p:sp>
        <p:nvSpPr>
          <p:cNvPr id="55" name="Processo 54">
            <a:extLst>
              <a:ext uri="{FF2B5EF4-FFF2-40B4-BE49-F238E27FC236}">
                <a16:creationId xmlns:a16="http://schemas.microsoft.com/office/drawing/2014/main" id="{1F3DA85C-72F5-22F2-996A-8E904DF73A5D}"/>
              </a:ext>
            </a:extLst>
          </p:cNvPr>
          <p:cNvSpPr/>
          <p:nvPr/>
        </p:nvSpPr>
        <p:spPr>
          <a:xfrm>
            <a:off x="5763027" y="959720"/>
            <a:ext cx="1447800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Economic</a:t>
            </a:r>
            <a:r>
              <a:rPr lang="it-IT" sz="900" dirty="0"/>
              <a:t> </a:t>
            </a:r>
            <a:r>
              <a:rPr lang="it-IT" sz="900" dirty="0" err="1"/>
              <a:t>resources</a:t>
            </a:r>
            <a:endParaRPr lang="it-IT" sz="900" dirty="0"/>
          </a:p>
        </p:txBody>
      </p:sp>
      <p:sp>
        <p:nvSpPr>
          <p:cNvPr id="57" name="Processo 56">
            <a:extLst>
              <a:ext uri="{FF2B5EF4-FFF2-40B4-BE49-F238E27FC236}">
                <a16:creationId xmlns:a16="http://schemas.microsoft.com/office/drawing/2014/main" id="{6762CE8D-0C1F-75EC-AF44-CA9971A66528}"/>
              </a:ext>
            </a:extLst>
          </p:cNvPr>
          <p:cNvSpPr/>
          <p:nvPr/>
        </p:nvSpPr>
        <p:spPr>
          <a:xfrm>
            <a:off x="8033128" y="2298807"/>
            <a:ext cx="1098855" cy="27294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Vote bus/tram</a:t>
            </a:r>
          </a:p>
        </p:txBody>
      </p: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249EFFD7-6621-4258-8A1D-89170C8382D3}"/>
              </a:ext>
            </a:extLst>
          </p:cNvPr>
          <p:cNvCxnSpPr>
            <a:cxnSpLocks/>
            <a:stCxn id="11" idx="6"/>
            <a:endCxn id="57" idx="1"/>
          </p:cNvCxnSpPr>
          <p:nvPr/>
        </p:nvCxnSpPr>
        <p:spPr>
          <a:xfrm flipV="1">
            <a:off x="7483571" y="2435279"/>
            <a:ext cx="549557" cy="125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e 74">
            <a:extLst>
              <a:ext uri="{FF2B5EF4-FFF2-40B4-BE49-F238E27FC236}">
                <a16:creationId xmlns:a16="http://schemas.microsoft.com/office/drawing/2014/main" id="{B92EC5C5-5D6E-95B4-8189-17C217BDEC99}"/>
              </a:ext>
            </a:extLst>
          </p:cNvPr>
          <p:cNvSpPr/>
          <p:nvPr/>
        </p:nvSpPr>
        <p:spPr>
          <a:xfrm>
            <a:off x="6471304" y="3983534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Affordability</a:t>
            </a:r>
            <a:endParaRPr lang="it-IT" sz="1600" dirty="0"/>
          </a:p>
        </p:txBody>
      </p: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E30899C1-EB40-5D77-AA62-3DFB3CCDC5F5}"/>
              </a:ext>
            </a:extLst>
          </p:cNvPr>
          <p:cNvCxnSpPr>
            <a:cxnSpLocks/>
            <a:stCxn id="75" idx="0"/>
            <a:endCxn id="11" idx="4"/>
          </p:cNvCxnSpPr>
          <p:nvPr/>
        </p:nvCxnSpPr>
        <p:spPr>
          <a:xfrm flipH="1" flipV="1">
            <a:off x="6416771" y="3018305"/>
            <a:ext cx="1121333" cy="965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43351C89-747E-68F5-8F90-A48D1A11EDC6}"/>
              </a:ext>
            </a:extLst>
          </p:cNvPr>
          <p:cNvCxnSpPr>
            <a:cxnSpLocks/>
            <a:stCxn id="75" idx="2"/>
            <a:endCxn id="80" idx="3"/>
          </p:cNvCxnSpPr>
          <p:nvPr/>
        </p:nvCxnSpPr>
        <p:spPr>
          <a:xfrm flipH="1" flipV="1">
            <a:off x="6111205" y="4006623"/>
            <a:ext cx="360099" cy="434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73FB5626-E0ED-5ECA-3AD5-DEC34D62A88E}"/>
              </a:ext>
            </a:extLst>
          </p:cNvPr>
          <p:cNvCxnSpPr>
            <a:cxnSpLocks/>
            <a:stCxn id="75" idx="2"/>
            <a:endCxn id="17" idx="3"/>
          </p:cNvCxnSpPr>
          <p:nvPr/>
        </p:nvCxnSpPr>
        <p:spPr>
          <a:xfrm flipH="1" flipV="1">
            <a:off x="6111205" y="4270483"/>
            <a:ext cx="360099" cy="170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rocesso 78">
            <a:extLst>
              <a:ext uri="{FF2B5EF4-FFF2-40B4-BE49-F238E27FC236}">
                <a16:creationId xmlns:a16="http://schemas.microsoft.com/office/drawing/2014/main" id="{DF8F4971-7E14-F97C-2D22-F1C7F04550BC}"/>
              </a:ext>
            </a:extLst>
          </p:cNvPr>
          <p:cNvSpPr/>
          <p:nvPr/>
        </p:nvSpPr>
        <p:spPr>
          <a:xfrm>
            <a:off x="4607169" y="4418541"/>
            <a:ext cx="1504035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Annual</a:t>
            </a:r>
            <a:r>
              <a:rPr lang="it-IT" sz="900" dirty="0"/>
              <a:t> </a:t>
            </a:r>
            <a:r>
              <a:rPr lang="it-IT" sz="900" dirty="0" err="1"/>
              <a:t>expense</a:t>
            </a:r>
            <a:endParaRPr lang="it-IT" sz="900" dirty="0"/>
          </a:p>
        </p:txBody>
      </p:sp>
      <p:sp>
        <p:nvSpPr>
          <p:cNvPr id="80" name="Processo 79">
            <a:extLst>
              <a:ext uri="{FF2B5EF4-FFF2-40B4-BE49-F238E27FC236}">
                <a16:creationId xmlns:a16="http://schemas.microsoft.com/office/drawing/2014/main" id="{8CD73B53-7613-C5E4-8AA7-8FC431B9D55E}"/>
              </a:ext>
            </a:extLst>
          </p:cNvPr>
          <p:cNvSpPr/>
          <p:nvPr/>
        </p:nvSpPr>
        <p:spPr>
          <a:xfrm>
            <a:off x="4607170" y="3892323"/>
            <a:ext cx="1504035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Cost of Tram tickets</a:t>
            </a:r>
          </a:p>
        </p:txBody>
      </p:sp>
      <p:sp>
        <p:nvSpPr>
          <p:cNvPr id="3" name="Processo 2">
            <a:extLst>
              <a:ext uri="{FF2B5EF4-FFF2-40B4-BE49-F238E27FC236}">
                <a16:creationId xmlns:a16="http://schemas.microsoft.com/office/drawing/2014/main" id="{EDDA060F-9011-855D-06B3-0FA5542D9AEE}"/>
              </a:ext>
            </a:extLst>
          </p:cNvPr>
          <p:cNvSpPr/>
          <p:nvPr/>
        </p:nvSpPr>
        <p:spPr>
          <a:xfrm>
            <a:off x="80781" y="4440734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err="1"/>
              <a:t>Number</a:t>
            </a:r>
            <a:r>
              <a:rPr lang="it-IT" sz="800" dirty="0"/>
              <a:t> of </a:t>
            </a:r>
            <a:r>
              <a:rPr lang="it-IT" sz="800" dirty="0" err="1"/>
              <a:t>trains</a:t>
            </a:r>
            <a:r>
              <a:rPr lang="it-IT" sz="800" dirty="0"/>
              <a:t>/ </a:t>
            </a:r>
            <a:r>
              <a:rPr lang="it-IT" sz="800" dirty="0" err="1"/>
              <a:t>Density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it-IT" sz="800" dirty="0"/>
          </a:p>
        </p:txBody>
      </p:sp>
      <p:sp>
        <p:nvSpPr>
          <p:cNvPr id="4" name="Processo 3">
            <a:extLst>
              <a:ext uri="{FF2B5EF4-FFF2-40B4-BE49-F238E27FC236}">
                <a16:creationId xmlns:a16="http://schemas.microsoft.com/office/drawing/2014/main" id="{37063C78-9660-F9E2-C8BE-A930D54EEC97}"/>
              </a:ext>
            </a:extLst>
          </p:cNvPr>
          <p:cNvSpPr/>
          <p:nvPr/>
        </p:nvSpPr>
        <p:spPr>
          <a:xfrm>
            <a:off x="85763" y="4040225"/>
            <a:ext cx="1192786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err="1"/>
              <a:t>Number</a:t>
            </a:r>
            <a:r>
              <a:rPr lang="it-IT" sz="800" dirty="0"/>
              <a:t> of </a:t>
            </a:r>
            <a:r>
              <a:rPr lang="it-IT" sz="800" dirty="0" err="1"/>
              <a:t>trams</a:t>
            </a:r>
            <a:r>
              <a:rPr lang="it-IT" sz="800" dirty="0"/>
              <a:t>/</a:t>
            </a:r>
            <a:r>
              <a:rPr lang="it-IT" sz="800" dirty="0" err="1"/>
              <a:t>Density</a:t>
            </a:r>
            <a:r>
              <a:rPr lang="it-IT" sz="800" dirty="0"/>
              <a:t> 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AFB3BCB-FBC3-BD45-6D71-0F9716D131E4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1278549" y="3662125"/>
            <a:ext cx="646820" cy="49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17D2A1C-DB46-6F50-77BE-BAD6BE61406A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1278549" y="3662125"/>
            <a:ext cx="646820" cy="49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831C5DC-3DA6-461C-747F-0AB9264E21A3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1273567" y="3663115"/>
            <a:ext cx="651802" cy="891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cesso 14">
            <a:extLst>
              <a:ext uri="{FF2B5EF4-FFF2-40B4-BE49-F238E27FC236}">
                <a16:creationId xmlns:a16="http://schemas.microsoft.com/office/drawing/2014/main" id="{940544F5-2B25-256D-AA87-4F539F17510B}"/>
              </a:ext>
            </a:extLst>
          </p:cNvPr>
          <p:cNvSpPr/>
          <p:nvPr/>
        </p:nvSpPr>
        <p:spPr>
          <a:xfrm>
            <a:off x="4607169" y="4680899"/>
            <a:ext cx="1493723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/>
              <a:t>Annual</a:t>
            </a:r>
            <a:r>
              <a:rPr lang="it-IT" sz="900" dirty="0"/>
              <a:t> </a:t>
            </a:r>
            <a:r>
              <a:rPr lang="it-IT" sz="900" dirty="0" err="1"/>
              <a:t>expense</a:t>
            </a:r>
            <a:endParaRPr lang="it-IT" sz="900" dirty="0"/>
          </a:p>
        </p:txBody>
      </p:sp>
      <p:sp>
        <p:nvSpPr>
          <p:cNvPr id="17" name="Processo 16">
            <a:extLst>
              <a:ext uri="{FF2B5EF4-FFF2-40B4-BE49-F238E27FC236}">
                <a16:creationId xmlns:a16="http://schemas.microsoft.com/office/drawing/2014/main" id="{903C33BF-9EDE-2B17-D113-D9A02BB9E5A7}"/>
              </a:ext>
            </a:extLst>
          </p:cNvPr>
          <p:cNvSpPr/>
          <p:nvPr/>
        </p:nvSpPr>
        <p:spPr>
          <a:xfrm>
            <a:off x="4607170" y="4156183"/>
            <a:ext cx="1504035" cy="22860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/>
              <a:t>Cost of </a:t>
            </a:r>
            <a:r>
              <a:rPr lang="it-IT" sz="900" dirty="0" err="1"/>
              <a:t>train</a:t>
            </a:r>
            <a:r>
              <a:rPr lang="it-IT" sz="900" dirty="0"/>
              <a:t> tickets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5BE50BE-C12F-0AE7-1D61-12CB1F1B5DE5}"/>
              </a:ext>
            </a:extLst>
          </p:cNvPr>
          <p:cNvCxnSpPr>
            <a:cxnSpLocks/>
            <a:stCxn id="75" idx="2"/>
            <a:endCxn id="79" idx="3"/>
          </p:cNvCxnSpPr>
          <p:nvPr/>
        </p:nvCxnSpPr>
        <p:spPr>
          <a:xfrm flipH="1">
            <a:off x="6111204" y="4440734"/>
            <a:ext cx="360100" cy="92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5BCBF486-F73D-A1F2-7ED0-42B19308966E}"/>
              </a:ext>
            </a:extLst>
          </p:cNvPr>
          <p:cNvCxnSpPr>
            <a:cxnSpLocks/>
            <a:stCxn id="75" idx="2"/>
            <a:endCxn id="15" idx="3"/>
          </p:cNvCxnSpPr>
          <p:nvPr/>
        </p:nvCxnSpPr>
        <p:spPr>
          <a:xfrm flipH="1">
            <a:off x="6100892" y="4440734"/>
            <a:ext cx="370412" cy="354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19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02908-F06E-2185-82C9-7FF471EC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1" y="330707"/>
            <a:ext cx="8192456" cy="276999"/>
          </a:xfrm>
        </p:spPr>
        <p:txBody>
          <a:bodyPr/>
          <a:lstStyle/>
          <a:p>
            <a:r>
              <a:rPr lang="it-IT" sz="18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way </a:t>
            </a:r>
            <a:r>
              <a:rPr lang="it-IT" sz="1800" b="1" i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endParaRPr lang="it-IT" sz="1800" b="1" i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3AEC45-E6C2-6D1E-801C-458A740BE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3325802"/>
            <a:ext cx="3977640" cy="1392689"/>
          </a:xfrm>
          <a:noFill/>
        </p:spPr>
        <p:txBody>
          <a:bodyPr wrap="square" rtlCol="0">
            <a:spAutoFit/>
          </a:bodyPr>
          <a:lstStyle/>
          <a:p>
            <a:pPr algn="l" rtl="0"/>
            <a:endParaRPr lang="it-IT" sz="1050" kern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use SEM to Estimate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causal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relations and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interrelations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managerial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enables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impacts of  the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policy mix in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settings.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9C317B-D401-F0CB-A87F-C9998A2302FA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5771" y="1817697"/>
            <a:ext cx="3977640" cy="1508105"/>
          </a:xfrm>
        </p:spPr>
        <p:txBody>
          <a:bodyPr/>
          <a:lstStyle/>
          <a:p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part – data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endParaRPr lang="it-IT" sz="1600" kern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ATAC, GTT, ATM,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scraping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data from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data,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service,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user </a:t>
            </a:r>
            <a:r>
              <a:rPr lang="it-IT" sz="1600" kern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satisfaction</a:t>
            </a:r>
            <a:r>
              <a:rPr lang="it-IT" sz="1600" kern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575A7E3-4B32-52BC-3D9D-A9FFE70680F3}"/>
              </a:ext>
            </a:extLst>
          </p:cNvPr>
          <p:cNvSpPr/>
          <p:nvPr/>
        </p:nvSpPr>
        <p:spPr>
          <a:xfrm>
            <a:off x="4267200" y="3046680"/>
            <a:ext cx="6172200" cy="22098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BB2AC14-BCA1-3D9C-7B14-D90C38B19A40}"/>
              </a:ext>
            </a:extLst>
          </p:cNvPr>
          <p:cNvSpPr/>
          <p:nvPr/>
        </p:nvSpPr>
        <p:spPr>
          <a:xfrm>
            <a:off x="-474999" y="1694587"/>
            <a:ext cx="5194898" cy="1524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10A2A15-BB15-3116-4186-194F439D99C8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4719899" y="2450319"/>
            <a:ext cx="2633401" cy="596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551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848" y="325375"/>
            <a:ext cx="46964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bibliography</a:t>
            </a:r>
          </a:p>
        </p:txBody>
      </p:sp>
      <p:sp>
        <p:nvSpPr>
          <p:cNvPr id="3" name="object 3"/>
          <p:cNvSpPr/>
          <p:nvPr/>
        </p:nvSpPr>
        <p:spPr>
          <a:xfrm>
            <a:off x="122584" y="1332118"/>
            <a:ext cx="8895080" cy="1371601"/>
          </a:xfrm>
          <a:custGeom>
            <a:avLst/>
            <a:gdLst/>
            <a:ahLst/>
            <a:cxnLst/>
            <a:rect l="l" t="t" r="r" b="b"/>
            <a:pathLst>
              <a:path w="8895080" h="1754505">
                <a:moveTo>
                  <a:pt x="0" y="0"/>
                </a:moveTo>
                <a:lnTo>
                  <a:pt x="8894999" y="0"/>
                </a:lnTo>
                <a:lnTo>
                  <a:pt x="8894999" y="1754326"/>
                </a:lnTo>
                <a:lnTo>
                  <a:pt x="0" y="175432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A2A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729" y="1395751"/>
            <a:ext cx="8860790" cy="2670603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37160" marR="5715">
              <a:lnSpc>
                <a:spcPct val="150000"/>
              </a:lnSpc>
              <a:spcBef>
                <a:spcPts val="185"/>
              </a:spcBef>
            </a:pP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200" spc="1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1200" spc="1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greatest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1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 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latent variable</a:t>
            </a:r>
            <a:r>
              <a:rPr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managerial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makers</a:t>
            </a:r>
            <a:r>
              <a:rPr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enables</a:t>
            </a:r>
            <a:r>
              <a:rPr lang="it-IT"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it-IT" sz="1200" spc="3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</a:t>
            </a:r>
            <a:r>
              <a:rPr lang="it-IT" sz="1200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social groups  and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spc="6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sz="1200" spc="2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sz="1200" spc="2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1200" spc="1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noted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sz="1200" spc="1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1200" spc="1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</a:t>
            </a:r>
            <a:r>
              <a:rPr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it-IT"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level,</a:t>
            </a:r>
            <a:r>
              <a:rPr sz="1200" spc="1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providing</a:t>
            </a:r>
            <a:r>
              <a:rPr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insights</a:t>
            </a:r>
            <a:r>
              <a:rPr sz="1200" spc="1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sz="1200" spc="1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sz="12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1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</a:t>
            </a:r>
            <a:r>
              <a:rPr sz="1200" spc="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r>
              <a:rPr lang="it-IT"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200" spc="-5" dirty="0" err="1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sz="1200" spc="-5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9385">
              <a:lnSpc>
                <a:spcPts val="2400"/>
              </a:lnSpc>
            </a:pPr>
            <a:endParaRPr lang="it-IT" sz="2400" dirty="0">
              <a:solidFill>
                <a:srgbClr val="0053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9385">
              <a:lnSpc>
                <a:spcPts val="2400"/>
              </a:lnSpc>
            </a:pPr>
            <a:endParaRPr lang="it-IT" sz="2400" dirty="0">
              <a:solidFill>
                <a:srgbClr val="005357"/>
              </a:solidFill>
              <a:latin typeface="Calibri"/>
              <a:cs typeface="Calibri"/>
            </a:endParaRPr>
          </a:p>
          <a:p>
            <a:pPr marL="5239385">
              <a:lnSpc>
                <a:spcPts val="2400"/>
              </a:lnSpc>
            </a:pPr>
            <a:endParaRPr lang="it-IT" sz="2400" dirty="0">
              <a:solidFill>
                <a:srgbClr val="005357"/>
              </a:solidFill>
              <a:latin typeface="Calibri"/>
              <a:cs typeface="Calibri"/>
            </a:endParaRPr>
          </a:p>
          <a:p>
            <a:pPr marL="5239385">
              <a:lnSpc>
                <a:spcPts val="2400"/>
              </a:lnSpc>
            </a:pPr>
            <a:endParaRPr lang="it-IT" sz="2400" dirty="0">
              <a:solidFill>
                <a:srgbClr val="005357"/>
              </a:solidFill>
              <a:latin typeface="Calibri"/>
              <a:cs typeface="Calibri"/>
            </a:endParaRPr>
          </a:p>
          <a:p>
            <a:pPr marL="5239385">
              <a:lnSpc>
                <a:spcPts val="2400"/>
              </a:lnSpc>
            </a:pPr>
            <a:r>
              <a:rPr sz="2400" b="1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sz="2400" b="1" spc="-25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b="1" spc="-15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sz="2400" b="1" spc="-20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005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5">
            <a:extLst>
              <a:ext uri="{FF2B5EF4-FFF2-40B4-BE49-F238E27FC236}">
                <a16:creationId xmlns:a16="http://schemas.microsoft.com/office/drawing/2014/main" id="{CE2A88B7-1082-76D8-5835-4AD79E967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5" y="4129894"/>
            <a:ext cx="2137626" cy="8987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49356F9-C080-4CBA-4648-AC2C0EEED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70" y="4246607"/>
            <a:ext cx="2729086" cy="685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70102A2-6305-CDC1-3CA4-D4EB4A5E0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78" y="4359487"/>
            <a:ext cx="1526997" cy="460043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68035CF-F4E9-EE78-4953-4C293CEE5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44" y="4266055"/>
            <a:ext cx="1714157" cy="7429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41F88A-068A-238B-E512-A910BF346F98}"/>
              </a:ext>
            </a:extLst>
          </p:cNvPr>
          <p:cNvSpPr txBox="1"/>
          <p:nvPr/>
        </p:nvSpPr>
        <p:spPr>
          <a:xfrm>
            <a:off x="79344" y="2814729"/>
            <a:ext cx="88950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Friman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Lättman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K., &amp; Olsson, L. E. (2020). Public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Quality,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Accessibility. </a:t>
            </a:r>
            <a:r>
              <a:rPr lang="it-IT" sz="1000" b="0" i="1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10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(9), 3563. https://</a:t>
            </a:r>
            <a:r>
              <a:rPr lang="it-IT" sz="10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0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/10.3390/su12093563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ISTAT, (2022), </a:t>
            </a:r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major </a:t>
            </a:r>
            <a:r>
              <a:rPr lang="it-IT" sz="1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cartographic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p. 1-9. https://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www.istat.it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/comunicato-stampa/laccessibilita-dei-comuni-alle-principali-infrastrutture-di-trasporto/ 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Pendolaria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(2021). </a:t>
            </a:r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situation of public </a:t>
            </a:r>
            <a:r>
              <a:rPr lang="it-IT" sz="1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35.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www.legambiente.it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wp-content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/uploads/2021/02/Rapporto-Pendolaria-2021.pdf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  <a:p>
            <a:endParaRPr lang="it-IT" sz="1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000" dirty="0">
              <a:latin typeface="Arial" panose="020B0604020202020204" pitchFamily="34" charset="0"/>
            </a:endParaRPr>
          </a:p>
          <a:p>
            <a:endParaRPr lang="it-IT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823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938356" y="2630817"/>
            <a:ext cx="2286000" cy="392430"/>
          </a:xfrm>
          <a:custGeom>
            <a:avLst/>
            <a:gdLst/>
            <a:ahLst/>
            <a:cxnLst/>
            <a:rect l="l" t="t" r="r" b="b"/>
            <a:pathLst>
              <a:path w="2286000" h="392430">
                <a:moveTo>
                  <a:pt x="2089950" y="0"/>
                </a:moveTo>
                <a:lnTo>
                  <a:pt x="196049" y="0"/>
                </a:lnTo>
                <a:lnTo>
                  <a:pt x="151097" y="5177"/>
                </a:lnTo>
                <a:lnTo>
                  <a:pt x="109832" y="19926"/>
                </a:lnTo>
                <a:lnTo>
                  <a:pt x="73430" y="43070"/>
                </a:lnTo>
                <a:lnTo>
                  <a:pt x="43070" y="73430"/>
                </a:lnTo>
                <a:lnTo>
                  <a:pt x="19926" y="109832"/>
                </a:lnTo>
                <a:lnTo>
                  <a:pt x="5177" y="151097"/>
                </a:lnTo>
                <a:lnTo>
                  <a:pt x="0" y="196049"/>
                </a:lnTo>
                <a:lnTo>
                  <a:pt x="5177" y="241002"/>
                </a:lnTo>
                <a:lnTo>
                  <a:pt x="19926" y="282268"/>
                </a:lnTo>
                <a:lnTo>
                  <a:pt x="43070" y="318669"/>
                </a:lnTo>
                <a:lnTo>
                  <a:pt x="73430" y="349030"/>
                </a:lnTo>
                <a:lnTo>
                  <a:pt x="109832" y="372173"/>
                </a:lnTo>
                <a:lnTo>
                  <a:pt x="151097" y="386922"/>
                </a:lnTo>
                <a:lnTo>
                  <a:pt x="196049" y="392099"/>
                </a:lnTo>
                <a:lnTo>
                  <a:pt x="2089950" y="392099"/>
                </a:lnTo>
                <a:lnTo>
                  <a:pt x="2134902" y="386922"/>
                </a:lnTo>
                <a:lnTo>
                  <a:pt x="2176167" y="372173"/>
                </a:lnTo>
                <a:lnTo>
                  <a:pt x="2212569" y="349030"/>
                </a:lnTo>
                <a:lnTo>
                  <a:pt x="2242929" y="318669"/>
                </a:lnTo>
                <a:lnTo>
                  <a:pt x="2266073" y="282268"/>
                </a:lnTo>
                <a:lnTo>
                  <a:pt x="2280822" y="241002"/>
                </a:lnTo>
                <a:lnTo>
                  <a:pt x="2285999" y="196049"/>
                </a:lnTo>
                <a:lnTo>
                  <a:pt x="2280822" y="151097"/>
                </a:lnTo>
                <a:lnTo>
                  <a:pt x="2266073" y="109832"/>
                </a:lnTo>
                <a:lnTo>
                  <a:pt x="2242929" y="73430"/>
                </a:lnTo>
                <a:lnTo>
                  <a:pt x="2212569" y="43070"/>
                </a:lnTo>
                <a:lnTo>
                  <a:pt x="2176167" y="19926"/>
                </a:lnTo>
                <a:lnTo>
                  <a:pt x="2134902" y="5177"/>
                </a:lnTo>
                <a:lnTo>
                  <a:pt x="2089950" y="0"/>
                </a:lnTo>
                <a:close/>
              </a:path>
            </a:pathLst>
          </a:custGeom>
          <a:solidFill>
            <a:srgbClr val="FF5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87868" y="2637765"/>
            <a:ext cx="2286000" cy="392430"/>
          </a:xfrm>
          <a:custGeom>
            <a:avLst/>
            <a:gdLst/>
            <a:ahLst/>
            <a:cxnLst/>
            <a:rect l="l" t="t" r="r" b="b"/>
            <a:pathLst>
              <a:path w="2286000" h="392430">
                <a:moveTo>
                  <a:pt x="2089950" y="0"/>
                </a:moveTo>
                <a:lnTo>
                  <a:pt x="196049" y="0"/>
                </a:lnTo>
                <a:lnTo>
                  <a:pt x="151097" y="5177"/>
                </a:lnTo>
                <a:lnTo>
                  <a:pt x="109832" y="19926"/>
                </a:lnTo>
                <a:lnTo>
                  <a:pt x="73430" y="43070"/>
                </a:lnTo>
                <a:lnTo>
                  <a:pt x="43070" y="73430"/>
                </a:lnTo>
                <a:lnTo>
                  <a:pt x="19926" y="109832"/>
                </a:lnTo>
                <a:lnTo>
                  <a:pt x="5177" y="151097"/>
                </a:lnTo>
                <a:lnTo>
                  <a:pt x="0" y="196049"/>
                </a:lnTo>
                <a:lnTo>
                  <a:pt x="5177" y="241002"/>
                </a:lnTo>
                <a:lnTo>
                  <a:pt x="19926" y="282267"/>
                </a:lnTo>
                <a:lnTo>
                  <a:pt x="43070" y="318669"/>
                </a:lnTo>
                <a:lnTo>
                  <a:pt x="73430" y="349029"/>
                </a:lnTo>
                <a:lnTo>
                  <a:pt x="109832" y="372173"/>
                </a:lnTo>
                <a:lnTo>
                  <a:pt x="151097" y="386921"/>
                </a:lnTo>
                <a:lnTo>
                  <a:pt x="196049" y="392099"/>
                </a:lnTo>
                <a:lnTo>
                  <a:pt x="2089950" y="392099"/>
                </a:lnTo>
                <a:lnTo>
                  <a:pt x="2134902" y="386921"/>
                </a:lnTo>
                <a:lnTo>
                  <a:pt x="2176167" y="372173"/>
                </a:lnTo>
                <a:lnTo>
                  <a:pt x="2212569" y="349029"/>
                </a:lnTo>
                <a:lnTo>
                  <a:pt x="2242929" y="318669"/>
                </a:lnTo>
                <a:lnTo>
                  <a:pt x="2266073" y="282267"/>
                </a:lnTo>
                <a:lnTo>
                  <a:pt x="2280822" y="241002"/>
                </a:lnTo>
                <a:lnTo>
                  <a:pt x="2285999" y="196049"/>
                </a:lnTo>
                <a:lnTo>
                  <a:pt x="2280822" y="151097"/>
                </a:lnTo>
                <a:lnTo>
                  <a:pt x="2266073" y="109832"/>
                </a:lnTo>
                <a:lnTo>
                  <a:pt x="2242929" y="73430"/>
                </a:lnTo>
                <a:lnTo>
                  <a:pt x="2212569" y="43070"/>
                </a:lnTo>
                <a:lnTo>
                  <a:pt x="2176167" y="19926"/>
                </a:lnTo>
                <a:lnTo>
                  <a:pt x="2134902" y="5177"/>
                </a:lnTo>
                <a:lnTo>
                  <a:pt x="2089950" y="0"/>
                </a:lnTo>
                <a:close/>
              </a:path>
            </a:pathLst>
          </a:custGeom>
          <a:solidFill>
            <a:srgbClr val="FF5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38356" y="1483724"/>
            <a:ext cx="2286000" cy="392430"/>
          </a:xfrm>
          <a:custGeom>
            <a:avLst/>
            <a:gdLst/>
            <a:ahLst/>
            <a:cxnLst/>
            <a:rect l="l" t="t" r="r" b="b"/>
            <a:pathLst>
              <a:path w="2286000" h="392430">
                <a:moveTo>
                  <a:pt x="2089950" y="0"/>
                </a:moveTo>
                <a:lnTo>
                  <a:pt x="196049" y="0"/>
                </a:lnTo>
                <a:lnTo>
                  <a:pt x="151097" y="5177"/>
                </a:lnTo>
                <a:lnTo>
                  <a:pt x="109832" y="19926"/>
                </a:lnTo>
                <a:lnTo>
                  <a:pt x="73430" y="43070"/>
                </a:lnTo>
                <a:lnTo>
                  <a:pt x="43070" y="73430"/>
                </a:lnTo>
                <a:lnTo>
                  <a:pt x="19926" y="109832"/>
                </a:lnTo>
                <a:lnTo>
                  <a:pt x="5177" y="151097"/>
                </a:lnTo>
                <a:lnTo>
                  <a:pt x="0" y="196049"/>
                </a:lnTo>
                <a:lnTo>
                  <a:pt x="5177" y="241002"/>
                </a:lnTo>
                <a:lnTo>
                  <a:pt x="19926" y="282268"/>
                </a:lnTo>
                <a:lnTo>
                  <a:pt x="43070" y="318670"/>
                </a:lnTo>
                <a:lnTo>
                  <a:pt x="73430" y="349030"/>
                </a:lnTo>
                <a:lnTo>
                  <a:pt x="109832" y="372174"/>
                </a:lnTo>
                <a:lnTo>
                  <a:pt x="151097" y="386923"/>
                </a:lnTo>
                <a:lnTo>
                  <a:pt x="196049" y="392101"/>
                </a:lnTo>
                <a:lnTo>
                  <a:pt x="2089950" y="392101"/>
                </a:lnTo>
                <a:lnTo>
                  <a:pt x="2134902" y="386923"/>
                </a:lnTo>
                <a:lnTo>
                  <a:pt x="2176167" y="372174"/>
                </a:lnTo>
                <a:lnTo>
                  <a:pt x="2212569" y="349030"/>
                </a:lnTo>
                <a:lnTo>
                  <a:pt x="2242929" y="318670"/>
                </a:lnTo>
                <a:lnTo>
                  <a:pt x="2266073" y="282268"/>
                </a:lnTo>
                <a:lnTo>
                  <a:pt x="2280822" y="241002"/>
                </a:lnTo>
                <a:lnTo>
                  <a:pt x="2285999" y="196049"/>
                </a:lnTo>
                <a:lnTo>
                  <a:pt x="2280822" y="151097"/>
                </a:lnTo>
                <a:lnTo>
                  <a:pt x="2266073" y="109832"/>
                </a:lnTo>
                <a:lnTo>
                  <a:pt x="2242929" y="73430"/>
                </a:lnTo>
                <a:lnTo>
                  <a:pt x="2212569" y="43070"/>
                </a:lnTo>
                <a:lnTo>
                  <a:pt x="2176167" y="19926"/>
                </a:lnTo>
                <a:lnTo>
                  <a:pt x="2134902" y="5177"/>
                </a:lnTo>
                <a:lnTo>
                  <a:pt x="2089950" y="0"/>
                </a:lnTo>
                <a:close/>
              </a:path>
            </a:pathLst>
          </a:custGeom>
          <a:solidFill>
            <a:srgbClr val="FF5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7868" y="1483724"/>
            <a:ext cx="2286000" cy="392430"/>
          </a:xfrm>
          <a:custGeom>
            <a:avLst/>
            <a:gdLst/>
            <a:ahLst/>
            <a:cxnLst/>
            <a:rect l="l" t="t" r="r" b="b"/>
            <a:pathLst>
              <a:path w="2286000" h="392430">
                <a:moveTo>
                  <a:pt x="2089950" y="0"/>
                </a:moveTo>
                <a:lnTo>
                  <a:pt x="196049" y="0"/>
                </a:lnTo>
                <a:lnTo>
                  <a:pt x="151097" y="5177"/>
                </a:lnTo>
                <a:lnTo>
                  <a:pt x="109832" y="19926"/>
                </a:lnTo>
                <a:lnTo>
                  <a:pt x="73430" y="43070"/>
                </a:lnTo>
                <a:lnTo>
                  <a:pt x="43070" y="73430"/>
                </a:lnTo>
                <a:lnTo>
                  <a:pt x="19926" y="109832"/>
                </a:lnTo>
                <a:lnTo>
                  <a:pt x="5177" y="151097"/>
                </a:lnTo>
                <a:lnTo>
                  <a:pt x="0" y="196049"/>
                </a:lnTo>
                <a:lnTo>
                  <a:pt x="5177" y="241002"/>
                </a:lnTo>
                <a:lnTo>
                  <a:pt x="19926" y="282268"/>
                </a:lnTo>
                <a:lnTo>
                  <a:pt x="43070" y="318670"/>
                </a:lnTo>
                <a:lnTo>
                  <a:pt x="73430" y="349030"/>
                </a:lnTo>
                <a:lnTo>
                  <a:pt x="109832" y="372174"/>
                </a:lnTo>
                <a:lnTo>
                  <a:pt x="151097" y="386923"/>
                </a:lnTo>
                <a:lnTo>
                  <a:pt x="196049" y="392101"/>
                </a:lnTo>
                <a:lnTo>
                  <a:pt x="2089950" y="392101"/>
                </a:lnTo>
                <a:lnTo>
                  <a:pt x="2134902" y="386923"/>
                </a:lnTo>
                <a:lnTo>
                  <a:pt x="2176167" y="372174"/>
                </a:lnTo>
                <a:lnTo>
                  <a:pt x="2212569" y="349030"/>
                </a:lnTo>
                <a:lnTo>
                  <a:pt x="2242929" y="318670"/>
                </a:lnTo>
                <a:lnTo>
                  <a:pt x="2266073" y="282268"/>
                </a:lnTo>
                <a:lnTo>
                  <a:pt x="2280822" y="241002"/>
                </a:lnTo>
                <a:lnTo>
                  <a:pt x="2285999" y="196049"/>
                </a:lnTo>
                <a:lnTo>
                  <a:pt x="2280822" y="151097"/>
                </a:lnTo>
                <a:lnTo>
                  <a:pt x="2266073" y="109832"/>
                </a:lnTo>
                <a:lnTo>
                  <a:pt x="2242929" y="73430"/>
                </a:lnTo>
                <a:lnTo>
                  <a:pt x="2212569" y="43070"/>
                </a:lnTo>
                <a:lnTo>
                  <a:pt x="2176167" y="19926"/>
                </a:lnTo>
                <a:lnTo>
                  <a:pt x="2134902" y="5177"/>
                </a:lnTo>
                <a:lnTo>
                  <a:pt x="2089950" y="0"/>
                </a:lnTo>
                <a:close/>
              </a:path>
            </a:pathLst>
          </a:custGeom>
          <a:solidFill>
            <a:srgbClr val="FF5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51340" y="2517461"/>
            <a:ext cx="1071880" cy="1071880"/>
          </a:xfrm>
          <a:custGeom>
            <a:avLst/>
            <a:gdLst/>
            <a:ahLst/>
            <a:cxnLst/>
            <a:rect l="l" t="t" r="r" b="b"/>
            <a:pathLst>
              <a:path w="1071879" h="1071879">
                <a:moveTo>
                  <a:pt x="535800" y="0"/>
                </a:moveTo>
                <a:lnTo>
                  <a:pt x="487031" y="2189"/>
                </a:lnTo>
                <a:lnTo>
                  <a:pt x="439489" y="8632"/>
                </a:lnTo>
                <a:lnTo>
                  <a:pt x="393363" y="19139"/>
                </a:lnTo>
                <a:lnTo>
                  <a:pt x="348842" y="33521"/>
                </a:lnTo>
                <a:lnTo>
                  <a:pt x="306115" y="51588"/>
                </a:lnTo>
                <a:lnTo>
                  <a:pt x="265371" y="73152"/>
                </a:lnTo>
                <a:lnTo>
                  <a:pt x="226800" y="98023"/>
                </a:lnTo>
                <a:lnTo>
                  <a:pt x="190591" y="126013"/>
                </a:lnTo>
                <a:lnTo>
                  <a:pt x="156932" y="156932"/>
                </a:lnTo>
                <a:lnTo>
                  <a:pt x="126013" y="190591"/>
                </a:lnTo>
                <a:lnTo>
                  <a:pt x="98023" y="226800"/>
                </a:lnTo>
                <a:lnTo>
                  <a:pt x="73152" y="265371"/>
                </a:lnTo>
                <a:lnTo>
                  <a:pt x="51588" y="306115"/>
                </a:lnTo>
                <a:lnTo>
                  <a:pt x="33521" y="348842"/>
                </a:lnTo>
                <a:lnTo>
                  <a:pt x="19139" y="393363"/>
                </a:lnTo>
                <a:lnTo>
                  <a:pt x="8632" y="439489"/>
                </a:lnTo>
                <a:lnTo>
                  <a:pt x="2189" y="487031"/>
                </a:lnTo>
                <a:lnTo>
                  <a:pt x="0" y="535800"/>
                </a:lnTo>
                <a:lnTo>
                  <a:pt x="2189" y="584568"/>
                </a:lnTo>
                <a:lnTo>
                  <a:pt x="8632" y="632110"/>
                </a:lnTo>
                <a:lnTo>
                  <a:pt x="19139" y="678237"/>
                </a:lnTo>
                <a:lnTo>
                  <a:pt x="33521" y="722758"/>
                </a:lnTo>
                <a:lnTo>
                  <a:pt x="51588" y="765485"/>
                </a:lnTo>
                <a:lnTo>
                  <a:pt x="73152" y="806228"/>
                </a:lnTo>
                <a:lnTo>
                  <a:pt x="98023" y="844799"/>
                </a:lnTo>
                <a:lnTo>
                  <a:pt x="126013" y="881009"/>
                </a:lnTo>
                <a:lnTo>
                  <a:pt x="156932" y="914668"/>
                </a:lnTo>
                <a:lnTo>
                  <a:pt x="190591" y="945586"/>
                </a:lnTo>
                <a:lnTo>
                  <a:pt x="226800" y="973576"/>
                </a:lnTo>
                <a:lnTo>
                  <a:pt x="265371" y="998448"/>
                </a:lnTo>
                <a:lnTo>
                  <a:pt x="306115" y="1020012"/>
                </a:lnTo>
                <a:lnTo>
                  <a:pt x="348842" y="1038079"/>
                </a:lnTo>
                <a:lnTo>
                  <a:pt x="393363" y="1052461"/>
                </a:lnTo>
                <a:lnTo>
                  <a:pt x="439489" y="1062968"/>
                </a:lnTo>
                <a:lnTo>
                  <a:pt x="487031" y="1069410"/>
                </a:lnTo>
                <a:lnTo>
                  <a:pt x="535800" y="1071600"/>
                </a:lnTo>
                <a:lnTo>
                  <a:pt x="584568" y="1069410"/>
                </a:lnTo>
                <a:lnTo>
                  <a:pt x="632110" y="1062968"/>
                </a:lnTo>
                <a:lnTo>
                  <a:pt x="678237" y="1052461"/>
                </a:lnTo>
                <a:lnTo>
                  <a:pt x="722758" y="1038079"/>
                </a:lnTo>
                <a:lnTo>
                  <a:pt x="765485" y="1020012"/>
                </a:lnTo>
                <a:lnTo>
                  <a:pt x="806228" y="998448"/>
                </a:lnTo>
                <a:lnTo>
                  <a:pt x="844799" y="973576"/>
                </a:lnTo>
                <a:lnTo>
                  <a:pt x="881009" y="945586"/>
                </a:lnTo>
                <a:lnTo>
                  <a:pt x="914668" y="914668"/>
                </a:lnTo>
                <a:lnTo>
                  <a:pt x="945586" y="881009"/>
                </a:lnTo>
                <a:lnTo>
                  <a:pt x="973576" y="844799"/>
                </a:lnTo>
                <a:lnTo>
                  <a:pt x="998448" y="806228"/>
                </a:lnTo>
                <a:lnTo>
                  <a:pt x="1020012" y="765485"/>
                </a:lnTo>
                <a:lnTo>
                  <a:pt x="1038079" y="722758"/>
                </a:lnTo>
                <a:lnTo>
                  <a:pt x="1052461" y="678237"/>
                </a:lnTo>
                <a:lnTo>
                  <a:pt x="1062968" y="632110"/>
                </a:lnTo>
                <a:lnTo>
                  <a:pt x="1069410" y="584568"/>
                </a:lnTo>
                <a:lnTo>
                  <a:pt x="1071600" y="535800"/>
                </a:lnTo>
                <a:lnTo>
                  <a:pt x="1069410" y="487031"/>
                </a:lnTo>
                <a:lnTo>
                  <a:pt x="1062968" y="439489"/>
                </a:lnTo>
                <a:lnTo>
                  <a:pt x="1052461" y="393363"/>
                </a:lnTo>
                <a:lnTo>
                  <a:pt x="1038079" y="348842"/>
                </a:lnTo>
                <a:lnTo>
                  <a:pt x="1020012" y="306115"/>
                </a:lnTo>
                <a:lnTo>
                  <a:pt x="998448" y="265371"/>
                </a:lnTo>
                <a:lnTo>
                  <a:pt x="973576" y="226800"/>
                </a:lnTo>
                <a:lnTo>
                  <a:pt x="945586" y="190591"/>
                </a:lnTo>
                <a:lnTo>
                  <a:pt x="914668" y="156932"/>
                </a:lnTo>
                <a:lnTo>
                  <a:pt x="881009" y="126013"/>
                </a:lnTo>
                <a:lnTo>
                  <a:pt x="844799" y="98023"/>
                </a:lnTo>
                <a:lnTo>
                  <a:pt x="806228" y="73152"/>
                </a:lnTo>
                <a:lnTo>
                  <a:pt x="765485" y="51588"/>
                </a:lnTo>
                <a:lnTo>
                  <a:pt x="722758" y="33521"/>
                </a:lnTo>
                <a:lnTo>
                  <a:pt x="678237" y="19139"/>
                </a:lnTo>
                <a:lnTo>
                  <a:pt x="632110" y="8632"/>
                </a:lnTo>
                <a:lnTo>
                  <a:pt x="584568" y="2189"/>
                </a:lnTo>
                <a:lnTo>
                  <a:pt x="535800" y="0"/>
                </a:lnTo>
                <a:close/>
              </a:path>
            </a:pathLst>
          </a:custGeom>
          <a:solidFill>
            <a:srgbClr val="075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0916" y="2498350"/>
            <a:ext cx="1071880" cy="1071880"/>
          </a:xfrm>
          <a:custGeom>
            <a:avLst/>
            <a:gdLst/>
            <a:ahLst/>
            <a:cxnLst/>
            <a:rect l="l" t="t" r="r" b="b"/>
            <a:pathLst>
              <a:path w="1071880" h="1071879">
                <a:moveTo>
                  <a:pt x="535799" y="0"/>
                </a:moveTo>
                <a:lnTo>
                  <a:pt x="487031" y="2189"/>
                </a:lnTo>
                <a:lnTo>
                  <a:pt x="439489" y="8632"/>
                </a:lnTo>
                <a:lnTo>
                  <a:pt x="393363" y="19139"/>
                </a:lnTo>
                <a:lnTo>
                  <a:pt x="348841" y="33520"/>
                </a:lnTo>
                <a:lnTo>
                  <a:pt x="306115" y="51588"/>
                </a:lnTo>
                <a:lnTo>
                  <a:pt x="265371" y="73152"/>
                </a:lnTo>
                <a:lnTo>
                  <a:pt x="226800" y="98023"/>
                </a:lnTo>
                <a:lnTo>
                  <a:pt x="190590" y="126013"/>
                </a:lnTo>
                <a:lnTo>
                  <a:pt x="156932" y="156931"/>
                </a:lnTo>
                <a:lnTo>
                  <a:pt x="126013" y="190590"/>
                </a:lnTo>
                <a:lnTo>
                  <a:pt x="98023" y="226799"/>
                </a:lnTo>
                <a:lnTo>
                  <a:pt x="73152" y="265370"/>
                </a:lnTo>
                <a:lnTo>
                  <a:pt x="51588" y="306114"/>
                </a:lnTo>
                <a:lnTo>
                  <a:pt x="33520" y="348841"/>
                </a:lnTo>
                <a:lnTo>
                  <a:pt x="19139" y="393362"/>
                </a:lnTo>
                <a:lnTo>
                  <a:pt x="8632" y="439488"/>
                </a:lnTo>
                <a:lnTo>
                  <a:pt x="2189" y="487030"/>
                </a:lnTo>
                <a:lnTo>
                  <a:pt x="0" y="535799"/>
                </a:lnTo>
                <a:lnTo>
                  <a:pt x="2189" y="584567"/>
                </a:lnTo>
                <a:lnTo>
                  <a:pt x="8632" y="632110"/>
                </a:lnTo>
                <a:lnTo>
                  <a:pt x="19139" y="678236"/>
                </a:lnTo>
                <a:lnTo>
                  <a:pt x="33520" y="722757"/>
                </a:lnTo>
                <a:lnTo>
                  <a:pt x="51588" y="765484"/>
                </a:lnTo>
                <a:lnTo>
                  <a:pt x="73152" y="806228"/>
                </a:lnTo>
                <a:lnTo>
                  <a:pt x="98023" y="844799"/>
                </a:lnTo>
                <a:lnTo>
                  <a:pt x="126013" y="881008"/>
                </a:lnTo>
                <a:lnTo>
                  <a:pt x="156932" y="914667"/>
                </a:lnTo>
                <a:lnTo>
                  <a:pt x="190590" y="945586"/>
                </a:lnTo>
                <a:lnTo>
                  <a:pt x="226800" y="973575"/>
                </a:lnTo>
                <a:lnTo>
                  <a:pt x="265371" y="998447"/>
                </a:lnTo>
                <a:lnTo>
                  <a:pt x="306115" y="1020011"/>
                </a:lnTo>
                <a:lnTo>
                  <a:pt x="348841" y="1038078"/>
                </a:lnTo>
                <a:lnTo>
                  <a:pt x="393363" y="1052460"/>
                </a:lnTo>
                <a:lnTo>
                  <a:pt x="439489" y="1062966"/>
                </a:lnTo>
                <a:lnTo>
                  <a:pt x="487031" y="1069409"/>
                </a:lnTo>
                <a:lnTo>
                  <a:pt x="535799" y="1071599"/>
                </a:lnTo>
                <a:lnTo>
                  <a:pt x="584568" y="1069409"/>
                </a:lnTo>
                <a:lnTo>
                  <a:pt x="632110" y="1062966"/>
                </a:lnTo>
                <a:lnTo>
                  <a:pt x="678236" y="1052460"/>
                </a:lnTo>
                <a:lnTo>
                  <a:pt x="722757" y="1038078"/>
                </a:lnTo>
                <a:lnTo>
                  <a:pt x="765484" y="1020011"/>
                </a:lnTo>
                <a:lnTo>
                  <a:pt x="806228" y="998447"/>
                </a:lnTo>
                <a:lnTo>
                  <a:pt x="844799" y="973575"/>
                </a:lnTo>
                <a:lnTo>
                  <a:pt x="881008" y="945586"/>
                </a:lnTo>
                <a:lnTo>
                  <a:pt x="914667" y="914667"/>
                </a:lnTo>
                <a:lnTo>
                  <a:pt x="945586" y="881008"/>
                </a:lnTo>
                <a:lnTo>
                  <a:pt x="973576" y="844799"/>
                </a:lnTo>
                <a:lnTo>
                  <a:pt x="998447" y="806228"/>
                </a:lnTo>
                <a:lnTo>
                  <a:pt x="1020011" y="765484"/>
                </a:lnTo>
                <a:lnTo>
                  <a:pt x="1038079" y="722757"/>
                </a:lnTo>
                <a:lnTo>
                  <a:pt x="1052460" y="678236"/>
                </a:lnTo>
                <a:lnTo>
                  <a:pt x="1062967" y="632110"/>
                </a:lnTo>
                <a:lnTo>
                  <a:pt x="1069410" y="584567"/>
                </a:lnTo>
                <a:lnTo>
                  <a:pt x="1071600" y="535799"/>
                </a:lnTo>
                <a:lnTo>
                  <a:pt x="1069410" y="487030"/>
                </a:lnTo>
                <a:lnTo>
                  <a:pt x="1062967" y="439488"/>
                </a:lnTo>
                <a:lnTo>
                  <a:pt x="1052460" y="393362"/>
                </a:lnTo>
                <a:lnTo>
                  <a:pt x="1038079" y="348841"/>
                </a:lnTo>
                <a:lnTo>
                  <a:pt x="1020011" y="306114"/>
                </a:lnTo>
                <a:lnTo>
                  <a:pt x="998447" y="265370"/>
                </a:lnTo>
                <a:lnTo>
                  <a:pt x="973576" y="226799"/>
                </a:lnTo>
                <a:lnTo>
                  <a:pt x="945586" y="190590"/>
                </a:lnTo>
                <a:lnTo>
                  <a:pt x="914667" y="156931"/>
                </a:lnTo>
                <a:lnTo>
                  <a:pt x="881008" y="126013"/>
                </a:lnTo>
                <a:lnTo>
                  <a:pt x="844799" y="98023"/>
                </a:lnTo>
                <a:lnTo>
                  <a:pt x="806228" y="73152"/>
                </a:lnTo>
                <a:lnTo>
                  <a:pt x="765484" y="51588"/>
                </a:lnTo>
                <a:lnTo>
                  <a:pt x="722757" y="33520"/>
                </a:lnTo>
                <a:lnTo>
                  <a:pt x="678236" y="19139"/>
                </a:lnTo>
                <a:lnTo>
                  <a:pt x="632110" y="8632"/>
                </a:lnTo>
                <a:lnTo>
                  <a:pt x="584568" y="2189"/>
                </a:lnTo>
                <a:lnTo>
                  <a:pt x="535799" y="0"/>
                </a:lnTo>
                <a:close/>
              </a:path>
            </a:pathLst>
          </a:custGeom>
          <a:solidFill>
            <a:srgbClr val="075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55381" y="1387074"/>
            <a:ext cx="1071880" cy="1071880"/>
          </a:xfrm>
          <a:custGeom>
            <a:avLst/>
            <a:gdLst/>
            <a:ahLst/>
            <a:cxnLst/>
            <a:rect l="l" t="t" r="r" b="b"/>
            <a:pathLst>
              <a:path w="1071879" h="1071880">
                <a:moveTo>
                  <a:pt x="535799" y="0"/>
                </a:moveTo>
                <a:lnTo>
                  <a:pt x="487030" y="2189"/>
                </a:lnTo>
                <a:lnTo>
                  <a:pt x="439488" y="8632"/>
                </a:lnTo>
                <a:lnTo>
                  <a:pt x="393362" y="19139"/>
                </a:lnTo>
                <a:lnTo>
                  <a:pt x="348841" y="33520"/>
                </a:lnTo>
                <a:lnTo>
                  <a:pt x="306114" y="51588"/>
                </a:lnTo>
                <a:lnTo>
                  <a:pt x="265370" y="73152"/>
                </a:lnTo>
                <a:lnTo>
                  <a:pt x="226799" y="98023"/>
                </a:lnTo>
                <a:lnTo>
                  <a:pt x="190590" y="126013"/>
                </a:lnTo>
                <a:lnTo>
                  <a:pt x="156931" y="156931"/>
                </a:lnTo>
                <a:lnTo>
                  <a:pt x="126013" y="190590"/>
                </a:lnTo>
                <a:lnTo>
                  <a:pt x="98023" y="226800"/>
                </a:lnTo>
                <a:lnTo>
                  <a:pt x="73152" y="265371"/>
                </a:lnTo>
                <a:lnTo>
                  <a:pt x="51588" y="306114"/>
                </a:lnTo>
                <a:lnTo>
                  <a:pt x="33520" y="348841"/>
                </a:lnTo>
                <a:lnTo>
                  <a:pt x="19139" y="393363"/>
                </a:lnTo>
                <a:lnTo>
                  <a:pt x="8632" y="439489"/>
                </a:lnTo>
                <a:lnTo>
                  <a:pt x="2189" y="487031"/>
                </a:lnTo>
                <a:lnTo>
                  <a:pt x="0" y="535800"/>
                </a:lnTo>
                <a:lnTo>
                  <a:pt x="2189" y="584568"/>
                </a:lnTo>
                <a:lnTo>
                  <a:pt x="8632" y="632110"/>
                </a:lnTo>
                <a:lnTo>
                  <a:pt x="19139" y="678236"/>
                </a:lnTo>
                <a:lnTo>
                  <a:pt x="33520" y="722758"/>
                </a:lnTo>
                <a:lnTo>
                  <a:pt x="51588" y="765484"/>
                </a:lnTo>
                <a:lnTo>
                  <a:pt x="73152" y="806228"/>
                </a:lnTo>
                <a:lnTo>
                  <a:pt x="98023" y="844799"/>
                </a:lnTo>
                <a:lnTo>
                  <a:pt x="126013" y="881008"/>
                </a:lnTo>
                <a:lnTo>
                  <a:pt x="156931" y="914667"/>
                </a:lnTo>
                <a:lnTo>
                  <a:pt x="190590" y="945586"/>
                </a:lnTo>
                <a:lnTo>
                  <a:pt x="226799" y="973575"/>
                </a:lnTo>
                <a:lnTo>
                  <a:pt x="265370" y="998447"/>
                </a:lnTo>
                <a:lnTo>
                  <a:pt x="306114" y="1020011"/>
                </a:lnTo>
                <a:lnTo>
                  <a:pt x="348841" y="1038078"/>
                </a:lnTo>
                <a:lnTo>
                  <a:pt x="393362" y="1052460"/>
                </a:lnTo>
                <a:lnTo>
                  <a:pt x="439488" y="1062966"/>
                </a:lnTo>
                <a:lnTo>
                  <a:pt x="487030" y="1069409"/>
                </a:lnTo>
                <a:lnTo>
                  <a:pt x="535799" y="1071599"/>
                </a:lnTo>
                <a:lnTo>
                  <a:pt x="584567" y="1069409"/>
                </a:lnTo>
                <a:lnTo>
                  <a:pt x="632110" y="1062966"/>
                </a:lnTo>
                <a:lnTo>
                  <a:pt x="678236" y="1052460"/>
                </a:lnTo>
                <a:lnTo>
                  <a:pt x="722757" y="1038078"/>
                </a:lnTo>
                <a:lnTo>
                  <a:pt x="765484" y="1020011"/>
                </a:lnTo>
                <a:lnTo>
                  <a:pt x="806228" y="998447"/>
                </a:lnTo>
                <a:lnTo>
                  <a:pt x="844799" y="973575"/>
                </a:lnTo>
                <a:lnTo>
                  <a:pt x="881008" y="945586"/>
                </a:lnTo>
                <a:lnTo>
                  <a:pt x="914667" y="914667"/>
                </a:lnTo>
                <a:lnTo>
                  <a:pt x="945586" y="881008"/>
                </a:lnTo>
                <a:lnTo>
                  <a:pt x="973575" y="844799"/>
                </a:lnTo>
                <a:lnTo>
                  <a:pt x="998447" y="806228"/>
                </a:lnTo>
                <a:lnTo>
                  <a:pt x="1020011" y="765484"/>
                </a:lnTo>
                <a:lnTo>
                  <a:pt x="1038078" y="722758"/>
                </a:lnTo>
                <a:lnTo>
                  <a:pt x="1052460" y="678236"/>
                </a:lnTo>
                <a:lnTo>
                  <a:pt x="1062966" y="632110"/>
                </a:lnTo>
                <a:lnTo>
                  <a:pt x="1069409" y="584568"/>
                </a:lnTo>
                <a:lnTo>
                  <a:pt x="1071599" y="535800"/>
                </a:lnTo>
                <a:lnTo>
                  <a:pt x="1069409" y="487031"/>
                </a:lnTo>
                <a:lnTo>
                  <a:pt x="1062966" y="439489"/>
                </a:lnTo>
                <a:lnTo>
                  <a:pt x="1052460" y="393363"/>
                </a:lnTo>
                <a:lnTo>
                  <a:pt x="1038078" y="348841"/>
                </a:lnTo>
                <a:lnTo>
                  <a:pt x="1020011" y="306114"/>
                </a:lnTo>
                <a:lnTo>
                  <a:pt x="998447" y="265371"/>
                </a:lnTo>
                <a:lnTo>
                  <a:pt x="973575" y="226800"/>
                </a:lnTo>
                <a:lnTo>
                  <a:pt x="945586" y="190590"/>
                </a:lnTo>
                <a:lnTo>
                  <a:pt x="914667" y="156931"/>
                </a:lnTo>
                <a:lnTo>
                  <a:pt x="881008" y="126013"/>
                </a:lnTo>
                <a:lnTo>
                  <a:pt x="844799" y="98023"/>
                </a:lnTo>
                <a:lnTo>
                  <a:pt x="806228" y="73152"/>
                </a:lnTo>
                <a:lnTo>
                  <a:pt x="765484" y="51588"/>
                </a:lnTo>
                <a:lnTo>
                  <a:pt x="722757" y="33520"/>
                </a:lnTo>
                <a:lnTo>
                  <a:pt x="678236" y="19139"/>
                </a:lnTo>
                <a:lnTo>
                  <a:pt x="632110" y="8632"/>
                </a:lnTo>
                <a:lnTo>
                  <a:pt x="584567" y="2189"/>
                </a:lnTo>
                <a:lnTo>
                  <a:pt x="535799" y="0"/>
                </a:lnTo>
                <a:close/>
              </a:path>
            </a:pathLst>
          </a:custGeom>
          <a:solidFill>
            <a:srgbClr val="075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818" y="1387074"/>
            <a:ext cx="1071880" cy="1071880"/>
          </a:xfrm>
          <a:custGeom>
            <a:avLst/>
            <a:gdLst/>
            <a:ahLst/>
            <a:cxnLst/>
            <a:rect l="l" t="t" r="r" b="b"/>
            <a:pathLst>
              <a:path w="1071880" h="1071880">
                <a:moveTo>
                  <a:pt x="535799" y="0"/>
                </a:moveTo>
                <a:lnTo>
                  <a:pt x="487031" y="2189"/>
                </a:lnTo>
                <a:lnTo>
                  <a:pt x="439489" y="8632"/>
                </a:lnTo>
                <a:lnTo>
                  <a:pt x="393363" y="19139"/>
                </a:lnTo>
                <a:lnTo>
                  <a:pt x="348841" y="33520"/>
                </a:lnTo>
                <a:lnTo>
                  <a:pt x="306115" y="51588"/>
                </a:lnTo>
                <a:lnTo>
                  <a:pt x="265371" y="73152"/>
                </a:lnTo>
                <a:lnTo>
                  <a:pt x="226800" y="98023"/>
                </a:lnTo>
                <a:lnTo>
                  <a:pt x="190590" y="126013"/>
                </a:lnTo>
                <a:lnTo>
                  <a:pt x="156932" y="156931"/>
                </a:lnTo>
                <a:lnTo>
                  <a:pt x="126013" y="190590"/>
                </a:lnTo>
                <a:lnTo>
                  <a:pt x="98023" y="226800"/>
                </a:lnTo>
                <a:lnTo>
                  <a:pt x="73152" y="265371"/>
                </a:lnTo>
                <a:lnTo>
                  <a:pt x="51588" y="306114"/>
                </a:lnTo>
                <a:lnTo>
                  <a:pt x="33520" y="348841"/>
                </a:lnTo>
                <a:lnTo>
                  <a:pt x="19139" y="393363"/>
                </a:lnTo>
                <a:lnTo>
                  <a:pt x="8632" y="439489"/>
                </a:lnTo>
                <a:lnTo>
                  <a:pt x="2189" y="487031"/>
                </a:lnTo>
                <a:lnTo>
                  <a:pt x="0" y="535800"/>
                </a:lnTo>
                <a:lnTo>
                  <a:pt x="2189" y="584568"/>
                </a:lnTo>
                <a:lnTo>
                  <a:pt x="8632" y="632110"/>
                </a:lnTo>
                <a:lnTo>
                  <a:pt x="19139" y="678236"/>
                </a:lnTo>
                <a:lnTo>
                  <a:pt x="33520" y="722758"/>
                </a:lnTo>
                <a:lnTo>
                  <a:pt x="51588" y="765484"/>
                </a:lnTo>
                <a:lnTo>
                  <a:pt x="73152" y="806228"/>
                </a:lnTo>
                <a:lnTo>
                  <a:pt x="98023" y="844799"/>
                </a:lnTo>
                <a:lnTo>
                  <a:pt x="126013" y="881008"/>
                </a:lnTo>
                <a:lnTo>
                  <a:pt x="156932" y="914667"/>
                </a:lnTo>
                <a:lnTo>
                  <a:pt x="190590" y="945586"/>
                </a:lnTo>
                <a:lnTo>
                  <a:pt x="226800" y="973575"/>
                </a:lnTo>
                <a:lnTo>
                  <a:pt x="265371" y="998447"/>
                </a:lnTo>
                <a:lnTo>
                  <a:pt x="306115" y="1020011"/>
                </a:lnTo>
                <a:lnTo>
                  <a:pt x="348841" y="1038078"/>
                </a:lnTo>
                <a:lnTo>
                  <a:pt x="393363" y="1052460"/>
                </a:lnTo>
                <a:lnTo>
                  <a:pt x="439489" y="1062966"/>
                </a:lnTo>
                <a:lnTo>
                  <a:pt x="487031" y="1069409"/>
                </a:lnTo>
                <a:lnTo>
                  <a:pt x="535799" y="1071599"/>
                </a:lnTo>
                <a:lnTo>
                  <a:pt x="584568" y="1069409"/>
                </a:lnTo>
                <a:lnTo>
                  <a:pt x="632110" y="1062966"/>
                </a:lnTo>
                <a:lnTo>
                  <a:pt x="678236" y="1052460"/>
                </a:lnTo>
                <a:lnTo>
                  <a:pt x="722758" y="1038078"/>
                </a:lnTo>
                <a:lnTo>
                  <a:pt x="765485" y="1020011"/>
                </a:lnTo>
                <a:lnTo>
                  <a:pt x="806228" y="998447"/>
                </a:lnTo>
                <a:lnTo>
                  <a:pt x="844799" y="973575"/>
                </a:lnTo>
                <a:lnTo>
                  <a:pt x="881009" y="945586"/>
                </a:lnTo>
                <a:lnTo>
                  <a:pt x="914667" y="914667"/>
                </a:lnTo>
                <a:lnTo>
                  <a:pt x="945586" y="881008"/>
                </a:lnTo>
                <a:lnTo>
                  <a:pt x="973576" y="844799"/>
                </a:lnTo>
                <a:lnTo>
                  <a:pt x="998447" y="806228"/>
                </a:lnTo>
                <a:lnTo>
                  <a:pt x="1020011" y="765484"/>
                </a:lnTo>
                <a:lnTo>
                  <a:pt x="1038078" y="722758"/>
                </a:lnTo>
                <a:lnTo>
                  <a:pt x="1052460" y="678236"/>
                </a:lnTo>
                <a:lnTo>
                  <a:pt x="1062967" y="632110"/>
                </a:lnTo>
                <a:lnTo>
                  <a:pt x="1069410" y="584568"/>
                </a:lnTo>
                <a:lnTo>
                  <a:pt x="1071599" y="535800"/>
                </a:lnTo>
                <a:lnTo>
                  <a:pt x="1069410" y="487031"/>
                </a:lnTo>
                <a:lnTo>
                  <a:pt x="1062967" y="439489"/>
                </a:lnTo>
                <a:lnTo>
                  <a:pt x="1052460" y="393363"/>
                </a:lnTo>
                <a:lnTo>
                  <a:pt x="1038078" y="348841"/>
                </a:lnTo>
                <a:lnTo>
                  <a:pt x="1020011" y="306114"/>
                </a:lnTo>
                <a:lnTo>
                  <a:pt x="998447" y="265371"/>
                </a:lnTo>
                <a:lnTo>
                  <a:pt x="973576" y="226800"/>
                </a:lnTo>
                <a:lnTo>
                  <a:pt x="945586" y="190590"/>
                </a:lnTo>
                <a:lnTo>
                  <a:pt x="914667" y="156931"/>
                </a:lnTo>
                <a:lnTo>
                  <a:pt x="881009" y="126013"/>
                </a:lnTo>
                <a:lnTo>
                  <a:pt x="844799" y="98023"/>
                </a:lnTo>
                <a:lnTo>
                  <a:pt x="806228" y="73152"/>
                </a:lnTo>
                <a:lnTo>
                  <a:pt x="765485" y="51588"/>
                </a:lnTo>
                <a:lnTo>
                  <a:pt x="722758" y="33520"/>
                </a:lnTo>
                <a:lnTo>
                  <a:pt x="678236" y="19139"/>
                </a:lnTo>
                <a:lnTo>
                  <a:pt x="632110" y="8632"/>
                </a:lnTo>
                <a:lnTo>
                  <a:pt x="584568" y="2189"/>
                </a:lnTo>
                <a:lnTo>
                  <a:pt x="535799" y="0"/>
                </a:lnTo>
                <a:close/>
              </a:path>
            </a:pathLst>
          </a:custGeom>
          <a:solidFill>
            <a:srgbClr val="075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0593" y="297180"/>
            <a:ext cx="2943225" cy="5130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354653" y="1488947"/>
            <a:ext cx="13131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tr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odu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2681" y="1681988"/>
            <a:ext cx="219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81643" y="1681988"/>
            <a:ext cx="219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22721" y="1476755"/>
            <a:ext cx="1804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Literature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review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6262" y="2776220"/>
            <a:ext cx="219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95763" y="2656332"/>
            <a:ext cx="9550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Methods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77603" y="2776220"/>
            <a:ext cx="219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86955" y="2638044"/>
            <a:ext cx="2049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Conclusion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Bib.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810" y="263651"/>
            <a:ext cx="2086610" cy="513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68804" y="1885950"/>
            <a:ext cx="7184596" cy="2472928"/>
            <a:chOff x="968804" y="1483586"/>
            <a:chExt cx="7206615" cy="2256790"/>
          </a:xfrm>
        </p:grpSpPr>
        <p:sp>
          <p:nvSpPr>
            <p:cNvPr id="4" name="object 4"/>
            <p:cNvSpPr/>
            <p:nvPr/>
          </p:nvSpPr>
          <p:spPr>
            <a:xfrm>
              <a:off x="973567" y="1488348"/>
              <a:ext cx="7197090" cy="2247265"/>
            </a:xfrm>
            <a:custGeom>
              <a:avLst/>
              <a:gdLst/>
              <a:ahLst/>
              <a:cxnLst/>
              <a:rect l="l" t="t" r="r" b="b"/>
              <a:pathLst>
                <a:path w="7197090" h="2247265">
                  <a:moveTo>
                    <a:pt x="7196866" y="0"/>
                  </a:moveTo>
                  <a:lnTo>
                    <a:pt x="0" y="0"/>
                  </a:lnTo>
                  <a:lnTo>
                    <a:pt x="0" y="2246768"/>
                  </a:lnTo>
                  <a:lnTo>
                    <a:pt x="7196866" y="2246768"/>
                  </a:lnTo>
                  <a:lnTo>
                    <a:pt x="71968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73567" y="1488348"/>
              <a:ext cx="7197090" cy="2247265"/>
            </a:xfrm>
            <a:custGeom>
              <a:avLst/>
              <a:gdLst/>
              <a:ahLst/>
              <a:cxnLst/>
              <a:rect l="l" t="t" r="r" b="b"/>
              <a:pathLst>
                <a:path w="7197090" h="2247265">
                  <a:moveTo>
                    <a:pt x="0" y="0"/>
                  </a:moveTo>
                  <a:lnTo>
                    <a:pt x="7196866" y="0"/>
                  </a:lnTo>
                  <a:lnTo>
                    <a:pt x="7196866" y="2246769"/>
                  </a:lnTo>
                  <a:lnTo>
                    <a:pt x="0" y="22467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A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52195" y="1757869"/>
            <a:ext cx="7039609" cy="2871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just" rtl="0"/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it-IT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rtl="0"/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study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aims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explore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employing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structural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equation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modeling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(SEM)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transport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accessibility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managerial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implication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for policy makers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allows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measure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transport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accessibility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the impact of policies to alleviate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transport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poverty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 To the best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knowledge, no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previous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study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empirically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analyzed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accessibility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dimension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transport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poverty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with SEM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cities.</a:t>
            </a:r>
            <a:endParaRPr lang="it-IT" sz="14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it-IT" sz="1400" dirty="0"/>
            </a:br>
            <a:br>
              <a:rPr lang="it-IT" sz="1400" dirty="0"/>
            </a:br>
            <a:r>
              <a:rPr sz="1400" dirty="0">
                <a:solidFill>
                  <a:srgbClr val="2A2A2A"/>
                </a:solidFill>
                <a:latin typeface="Calibri"/>
                <a:cs typeface="Calibri"/>
              </a:rPr>
              <a:t>.</a:t>
            </a:r>
            <a:r>
              <a:rPr lang="it-IT" sz="1400" spc="-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26D982-C23B-B6C9-8B24-B79A74AF6160}"/>
              </a:ext>
            </a:extLst>
          </p:cNvPr>
          <p:cNvSpPr txBox="1"/>
          <p:nvPr/>
        </p:nvSpPr>
        <p:spPr>
          <a:xfrm>
            <a:off x="162075" y="220814"/>
            <a:ext cx="760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Literature review: </a:t>
            </a:r>
            <a:r>
              <a:rPr lang="it-IT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accessibility</a:t>
            </a:r>
            <a:r>
              <a:rPr lang="it-IT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 Italy</a:t>
            </a:r>
            <a:endParaRPr lang="it-IT" b="1" i="1" spc="-5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D933DC2-567E-3287-6974-6A3BB56B9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73" t="17395" r="9975" b="10323"/>
          <a:stretch/>
        </p:blipFill>
        <p:spPr>
          <a:xfrm>
            <a:off x="195205" y="1559373"/>
            <a:ext cx="2624193" cy="3421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5BB5021-041C-C331-2E68-29EF57D06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75" t="12589" r="9975" b="13091"/>
          <a:stretch/>
        </p:blipFill>
        <p:spPr>
          <a:xfrm>
            <a:off x="6343930" y="1546837"/>
            <a:ext cx="2624192" cy="3447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1E7049D-D10B-5817-F3F1-F868EB094515}"/>
              </a:ext>
            </a:extLst>
          </p:cNvPr>
          <p:cNvSpPr txBox="1"/>
          <p:nvPr/>
        </p:nvSpPr>
        <p:spPr>
          <a:xfrm>
            <a:off x="6622423" y="5441472"/>
            <a:ext cx="9283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5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it-IT" dirty="0"/>
              <a:t>COMUNI PER CLASSE DI ACCESSIBILITA’ ALLE STAZIONI FERROVIARIE</a:t>
            </a:r>
          </a:p>
        </p:txBody>
      </p:sp>
      <p:sp>
        <p:nvSpPr>
          <p:cNvPr id="2" name="Processo 1">
            <a:extLst>
              <a:ext uri="{FF2B5EF4-FFF2-40B4-BE49-F238E27FC236}">
                <a16:creationId xmlns:a16="http://schemas.microsoft.com/office/drawing/2014/main" id="{11F5CE18-17FF-6339-E037-350AD06D19F9}"/>
              </a:ext>
            </a:extLst>
          </p:cNvPr>
          <p:cNvSpPr/>
          <p:nvPr/>
        </p:nvSpPr>
        <p:spPr>
          <a:xfrm>
            <a:off x="6096000" y="4460481"/>
            <a:ext cx="1359848" cy="53925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600" dirty="0"/>
              <a:t>»MUNICIPALITIES WITH AT LEAST ONE RAILWAY STATION WITH ACTIVE PASSENGER SERVICE AND LONG-DISTANCE TRAINS IN THE SPECIFIED TIME CLASS « (Istat, 2022 p. 1-9)</a:t>
            </a:r>
          </a:p>
        </p:txBody>
      </p:sp>
      <p:sp>
        <p:nvSpPr>
          <p:cNvPr id="18" name="Processo 17">
            <a:extLst>
              <a:ext uri="{FF2B5EF4-FFF2-40B4-BE49-F238E27FC236}">
                <a16:creationId xmlns:a16="http://schemas.microsoft.com/office/drawing/2014/main" id="{C99E67BB-6A58-B3FF-555E-70EC04F67E43}"/>
              </a:ext>
            </a:extLst>
          </p:cNvPr>
          <p:cNvSpPr/>
          <p:nvPr/>
        </p:nvSpPr>
        <p:spPr>
          <a:xfrm>
            <a:off x="7923709" y="1318096"/>
            <a:ext cx="1137219" cy="1332280"/>
          </a:xfrm>
          <a:prstGeom prst="flowChart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6B6BFF-5DEC-F361-903D-B353E9A3243D}"/>
              </a:ext>
            </a:extLst>
          </p:cNvPr>
          <p:cNvSpPr txBox="1"/>
          <p:nvPr/>
        </p:nvSpPr>
        <p:spPr>
          <a:xfrm>
            <a:off x="8039413" y="1806985"/>
            <a:ext cx="184731" cy="17009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427361-5FFE-6AF5-D6FE-7538D96EFA63}"/>
              </a:ext>
            </a:extLst>
          </p:cNvPr>
          <p:cNvSpPr txBox="1"/>
          <p:nvPr/>
        </p:nvSpPr>
        <p:spPr>
          <a:xfrm>
            <a:off x="8215292" y="1380988"/>
            <a:ext cx="6718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 err="1"/>
              <a:t>Boarder</a:t>
            </a:r>
            <a:endParaRPr lang="it-IT" sz="5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0B614E-F791-4784-D302-DC8C94D36EF5}"/>
              </a:ext>
            </a:extLst>
          </p:cNvPr>
          <p:cNvSpPr txBox="1"/>
          <p:nvPr/>
        </p:nvSpPr>
        <p:spPr>
          <a:xfrm>
            <a:off x="8039413" y="2017317"/>
            <a:ext cx="184731" cy="16196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C52328-D403-60AD-D000-F6A1D9D46D1E}"/>
              </a:ext>
            </a:extLst>
          </p:cNvPr>
          <p:cNvSpPr txBox="1"/>
          <p:nvPr/>
        </p:nvSpPr>
        <p:spPr>
          <a:xfrm flipH="1">
            <a:off x="8039413" y="1610493"/>
            <a:ext cx="184730" cy="17009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CBFD865-EB93-8D22-1FC5-8C66D1F6EBCB}"/>
              </a:ext>
            </a:extLst>
          </p:cNvPr>
          <p:cNvSpPr txBox="1"/>
          <p:nvPr/>
        </p:nvSpPr>
        <p:spPr>
          <a:xfrm>
            <a:off x="8039412" y="1393324"/>
            <a:ext cx="192289" cy="169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A5B75F-92EC-E3CB-3743-6512F813C627}"/>
              </a:ext>
            </a:extLst>
          </p:cNvPr>
          <p:cNvSpPr txBox="1"/>
          <p:nvPr/>
        </p:nvSpPr>
        <p:spPr>
          <a:xfrm>
            <a:off x="8039411" y="2423246"/>
            <a:ext cx="184732" cy="169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808F090-B8D8-2B50-DA65-94D4432A3458}"/>
              </a:ext>
            </a:extLst>
          </p:cNvPr>
          <p:cNvSpPr txBox="1"/>
          <p:nvPr/>
        </p:nvSpPr>
        <p:spPr>
          <a:xfrm>
            <a:off x="8039411" y="2219516"/>
            <a:ext cx="184732" cy="1619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E2BF27-C4D4-97C7-77C1-5FE3D668119C}"/>
              </a:ext>
            </a:extLst>
          </p:cNvPr>
          <p:cNvSpPr txBox="1"/>
          <p:nvPr/>
        </p:nvSpPr>
        <p:spPr>
          <a:xfrm>
            <a:off x="8239732" y="2423378"/>
            <a:ext cx="3200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Over 60 minutes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7C2CC3-41C6-E76D-149F-9323F81BE2DC}"/>
              </a:ext>
            </a:extLst>
          </p:cNvPr>
          <p:cNvSpPr txBox="1"/>
          <p:nvPr/>
        </p:nvSpPr>
        <p:spPr>
          <a:xfrm>
            <a:off x="8224143" y="2036089"/>
            <a:ext cx="207311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30 – 45 minutes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736F64-4D7D-5064-855C-049B01BD911E}"/>
              </a:ext>
            </a:extLst>
          </p:cNvPr>
          <p:cNvSpPr txBox="1"/>
          <p:nvPr/>
        </p:nvSpPr>
        <p:spPr>
          <a:xfrm>
            <a:off x="8239732" y="2259561"/>
            <a:ext cx="21732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45 – 60 minutes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B24E0C-8886-22A3-58F9-4B7AA3F83E11}"/>
              </a:ext>
            </a:extLst>
          </p:cNvPr>
          <p:cNvSpPr txBox="1"/>
          <p:nvPr/>
        </p:nvSpPr>
        <p:spPr>
          <a:xfrm>
            <a:off x="8212863" y="1806187"/>
            <a:ext cx="152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15 - 30 minutes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C18F95-F445-7538-8918-1D8356FA3599}"/>
              </a:ext>
            </a:extLst>
          </p:cNvPr>
          <p:cNvSpPr txBox="1"/>
          <p:nvPr/>
        </p:nvSpPr>
        <p:spPr>
          <a:xfrm>
            <a:off x="8231701" y="1613157"/>
            <a:ext cx="1752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 err="1"/>
              <a:t>Until</a:t>
            </a:r>
            <a:r>
              <a:rPr lang="it-IT" sz="500" dirty="0"/>
              <a:t> 15 minutes</a:t>
            </a:r>
          </a:p>
        </p:txBody>
      </p:sp>
      <p:sp>
        <p:nvSpPr>
          <p:cNvPr id="20" name="Processo 19">
            <a:extLst>
              <a:ext uri="{FF2B5EF4-FFF2-40B4-BE49-F238E27FC236}">
                <a16:creationId xmlns:a16="http://schemas.microsoft.com/office/drawing/2014/main" id="{0083B007-13D7-EAEE-C56E-C2EB0853D34A}"/>
              </a:ext>
            </a:extLst>
          </p:cNvPr>
          <p:cNvSpPr/>
          <p:nvPr/>
        </p:nvSpPr>
        <p:spPr>
          <a:xfrm>
            <a:off x="1620177" y="1306533"/>
            <a:ext cx="1351539" cy="43750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600" dirty="0"/>
              <a:t>«RAILWAY STATIONS WITH ACTIVE PASSENGER SERVICES AND SELECTED LONG-DISTANCE TRAINS» (Istat, 2022 p. 1-9)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D5222AB8-95CA-EB9A-0EA5-1338834A23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33" t="10914" r="9316" b="15130"/>
          <a:stretch/>
        </p:blipFill>
        <p:spPr>
          <a:xfrm>
            <a:off x="3258501" y="1540323"/>
            <a:ext cx="2624192" cy="3430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Processo 25">
            <a:extLst>
              <a:ext uri="{FF2B5EF4-FFF2-40B4-BE49-F238E27FC236}">
                <a16:creationId xmlns:a16="http://schemas.microsoft.com/office/drawing/2014/main" id="{EA1A981C-F578-DBB7-1125-9091E9B54276}"/>
              </a:ext>
            </a:extLst>
          </p:cNvPr>
          <p:cNvSpPr/>
          <p:nvPr/>
        </p:nvSpPr>
        <p:spPr>
          <a:xfrm>
            <a:off x="4847034" y="1306533"/>
            <a:ext cx="1151566" cy="1337862"/>
          </a:xfrm>
          <a:prstGeom prst="flowChart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2F69F1B-57EC-C992-50A5-2550FFF96D15}"/>
              </a:ext>
            </a:extLst>
          </p:cNvPr>
          <p:cNvSpPr txBox="1"/>
          <p:nvPr/>
        </p:nvSpPr>
        <p:spPr>
          <a:xfrm>
            <a:off x="4996983" y="1812291"/>
            <a:ext cx="164833" cy="162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682E3BC-B81C-9883-12B1-C472BD0355F1}"/>
              </a:ext>
            </a:extLst>
          </p:cNvPr>
          <p:cNvSpPr txBox="1"/>
          <p:nvPr/>
        </p:nvSpPr>
        <p:spPr>
          <a:xfrm>
            <a:off x="5237030" y="1399471"/>
            <a:ext cx="59948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 err="1"/>
              <a:t>Boarder</a:t>
            </a:r>
            <a:endParaRPr lang="it-IT" sz="5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F1DC319-6F1D-BDAC-3D2D-9296481FCC91}"/>
              </a:ext>
            </a:extLst>
          </p:cNvPr>
          <p:cNvSpPr txBox="1"/>
          <p:nvPr/>
        </p:nvSpPr>
        <p:spPr>
          <a:xfrm>
            <a:off x="4996982" y="2028934"/>
            <a:ext cx="164833" cy="15493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B1D4387-1198-1EB2-6D78-4D59021BCFC8}"/>
              </a:ext>
            </a:extLst>
          </p:cNvPr>
          <p:cNvSpPr txBox="1"/>
          <p:nvPr/>
        </p:nvSpPr>
        <p:spPr>
          <a:xfrm flipH="1">
            <a:off x="4996983" y="1598260"/>
            <a:ext cx="164832" cy="1627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5B93148-6BCF-7BAF-903A-F0C9342DD3CC}"/>
              </a:ext>
            </a:extLst>
          </p:cNvPr>
          <p:cNvSpPr txBox="1"/>
          <p:nvPr/>
        </p:nvSpPr>
        <p:spPr>
          <a:xfrm>
            <a:off x="4996983" y="1381732"/>
            <a:ext cx="171577" cy="161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64B260A-0ABD-6C4B-8079-FA1EFA1FA842}"/>
              </a:ext>
            </a:extLst>
          </p:cNvPr>
          <p:cNvSpPr txBox="1"/>
          <p:nvPr/>
        </p:nvSpPr>
        <p:spPr>
          <a:xfrm>
            <a:off x="4996941" y="2428410"/>
            <a:ext cx="164834" cy="162060"/>
          </a:xfrm>
          <a:prstGeom prst="rect">
            <a:avLst/>
          </a:prstGeom>
          <a:solidFill>
            <a:srgbClr val="0B431E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4CAE957-609C-A367-97F8-7DC7C9D81690}"/>
              </a:ext>
            </a:extLst>
          </p:cNvPr>
          <p:cNvSpPr txBox="1"/>
          <p:nvPr/>
        </p:nvSpPr>
        <p:spPr>
          <a:xfrm>
            <a:off x="4996941" y="2227929"/>
            <a:ext cx="164834" cy="154935"/>
          </a:xfrm>
          <a:prstGeom prst="rect">
            <a:avLst/>
          </a:prstGeom>
          <a:solidFill>
            <a:srgbClr val="069442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BCE3E90-ACBF-963D-1AB9-C9C96007FF61}"/>
              </a:ext>
            </a:extLst>
          </p:cNvPr>
          <p:cNvSpPr txBox="1"/>
          <p:nvPr/>
        </p:nvSpPr>
        <p:spPr>
          <a:xfrm>
            <a:off x="5237030" y="1806187"/>
            <a:ext cx="135984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Low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CD5BEA0-0538-D7EC-E0EF-2329BA284E93}"/>
              </a:ext>
            </a:extLst>
          </p:cNvPr>
          <p:cNvSpPr txBox="1"/>
          <p:nvPr/>
        </p:nvSpPr>
        <p:spPr>
          <a:xfrm>
            <a:off x="5229229" y="1594356"/>
            <a:ext cx="156382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 err="1"/>
              <a:t>Very</a:t>
            </a:r>
            <a:r>
              <a:rPr lang="it-IT" sz="500" dirty="0"/>
              <a:t> low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12E1C29-ACD9-CA12-B764-02FF759B782A}"/>
              </a:ext>
            </a:extLst>
          </p:cNvPr>
          <p:cNvSpPr txBox="1"/>
          <p:nvPr/>
        </p:nvSpPr>
        <p:spPr>
          <a:xfrm>
            <a:off x="5220522" y="2027052"/>
            <a:ext cx="135984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Medium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61AC339-0B5D-BA6A-1C85-E8947933C5C2}"/>
              </a:ext>
            </a:extLst>
          </p:cNvPr>
          <p:cNvSpPr txBox="1"/>
          <p:nvPr/>
        </p:nvSpPr>
        <p:spPr>
          <a:xfrm>
            <a:off x="5211791" y="2411757"/>
            <a:ext cx="135984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 err="1"/>
              <a:t>Very</a:t>
            </a:r>
            <a:r>
              <a:rPr lang="it-IT" sz="500" dirty="0"/>
              <a:t> high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1EAC63E-4223-F042-6D4E-2559C7653BEB}"/>
              </a:ext>
            </a:extLst>
          </p:cNvPr>
          <p:cNvSpPr txBox="1"/>
          <p:nvPr/>
        </p:nvSpPr>
        <p:spPr>
          <a:xfrm>
            <a:off x="5220522" y="2204205"/>
            <a:ext cx="135984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Medium high</a:t>
            </a:r>
          </a:p>
        </p:txBody>
      </p:sp>
      <p:sp>
        <p:nvSpPr>
          <p:cNvPr id="41" name="Processo 40">
            <a:extLst>
              <a:ext uri="{FF2B5EF4-FFF2-40B4-BE49-F238E27FC236}">
                <a16:creationId xmlns:a16="http://schemas.microsoft.com/office/drawing/2014/main" id="{48CCCE14-4B28-0E95-E099-B0F86046CBE8}"/>
              </a:ext>
            </a:extLst>
          </p:cNvPr>
          <p:cNvSpPr/>
          <p:nvPr/>
        </p:nvSpPr>
        <p:spPr>
          <a:xfrm>
            <a:off x="2969347" y="4617852"/>
            <a:ext cx="1291856" cy="35330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600" dirty="0"/>
              <a:t>«MUNICIPALITIES BY RAILWAY STATION ACCESSIBILITY CLASS» (Istat, 2022 p. 1-9)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97DD249-0151-7714-B0FA-443D00F26D75}"/>
              </a:ext>
            </a:extLst>
          </p:cNvPr>
          <p:cNvSpPr txBox="1"/>
          <p:nvPr/>
        </p:nvSpPr>
        <p:spPr>
          <a:xfrm>
            <a:off x="4060377" y="1178346"/>
            <a:ext cx="5719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383838"/>
                </a:solidFill>
                <a:effectLst/>
                <a:latin typeface="Manrope"/>
              </a:rPr>
              <a:t> </a:t>
            </a:r>
            <a:endParaRPr lang="it-IT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47CE496-0441-723D-04EF-61C92177C080}"/>
              </a:ext>
            </a:extLst>
          </p:cNvPr>
          <p:cNvSpPr txBox="1"/>
          <p:nvPr/>
        </p:nvSpPr>
        <p:spPr>
          <a:xfrm>
            <a:off x="4669048" y="126175"/>
            <a:ext cx="4391880" cy="93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1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1</a:t>
            </a:r>
            <a:r>
              <a:rPr lang="it-IT" sz="11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From “CARTOGRAPHIC APPENDIX,” by ISTAT, 2022, </a:t>
            </a:r>
            <a:r>
              <a:rPr lang="it-IT" sz="11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100" b="0" i="1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1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100" b="0" i="1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  <a:r>
              <a:rPr lang="it-IT" sz="11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major </a:t>
            </a:r>
            <a:r>
              <a:rPr lang="it-IT" sz="1100" b="0" i="1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1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0" i="1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sz="11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p. 1-9 (https://</a:t>
            </a:r>
            <a:r>
              <a:rPr lang="it-IT" sz="11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www.istat.it</a:t>
            </a:r>
            <a:r>
              <a:rPr lang="it-IT" sz="11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/comunicato-stampa/laccessibilita-dei-comuni-alle-principali-infrastrutture-di-trasporto/). Creative Commons License – </a:t>
            </a:r>
            <a:r>
              <a:rPr lang="it-IT" sz="11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Attribution</a:t>
            </a:r>
            <a:r>
              <a:rPr lang="it-IT" sz="11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4.0</a:t>
            </a:r>
            <a:endParaRPr lang="it-IT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97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807EF86-0D7E-0A70-AF58-8C8D3C03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4" y="1504950"/>
            <a:ext cx="4413396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9D38F0F-784E-B89F-3542-C231C5BFDDF9}"/>
              </a:ext>
            </a:extLst>
          </p:cNvPr>
          <p:cNvSpPr txBox="1"/>
          <p:nvPr/>
        </p:nvSpPr>
        <p:spPr>
          <a:xfrm>
            <a:off x="158604" y="285750"/>
            <a:ext cx="79482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 i="1" spc="-5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 err="1"/>
              <a:t>Demographic</a:t>
            </a:r>
            <a:r>
              <a:rPr lang="it-IT" dirty="0"/>
              <a:t> and service </a:t>
            </a:r>
            <a:r>
              <a:rPr lang="it-IT" dirty="0" err="1"/>
              <a:t>quality</a:t>
            </a:r>
            <a:r>
              <a:rPr lang="it-IT" dirty="0"/>
              <a:t> dynamics in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metropolitan</a:t>
            </a:r>
            <a:r>
              <a:rPr lang="it-IT" dirty="0"/>
              <a:t> </a:t>
            </a:r>
            <a:r>
              <a:rPr lang="it-IT" dirty="0" err="1"/>
              <a:t>areas</a:t>
            </a:r>
            <a:endParaRPr lang="it-IT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6456952-913A-8329-8576-09B70DDF8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75" y="1549611"/>
            <a:ext cx="4305236" cy="2124426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56697F-75DB-4CB7-A702-65C9EE8E637E}"/>
              </a:ext>
            </a:extLst>
          </p:cNvPr>
          <p:cNvSpPr txBox="1"/>
          <p:nvPr/>
        </p:nvSpPr>
        <p:spPr>
          <a:xfrm>
            <a:off x="38100" y="4127431"/>
            <a:ext cx="441339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2: 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“The situation of public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,” by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Pendolaria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2021, p.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(https://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www.legambiente.it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wp-content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/uploads/2021/02/Rapporto-Pendolaria-2021.pdf)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68AC94D-FA00-5F0C-9295-759458D3AABF}"/>
              </a:ext>
            </a:extLst>
          </p:cNvPr>
          <p:cNvSpPr txBox="1"/>
          <p:nvPr/>
        </p:nvSpPr>
        <p:spPr>
          <a:xfrm>
            <a:off x="4680160" y="4127431"/>
            <a:ext cx="441339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3: 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“The situation of public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,” by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Pendolaria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2021, p. 35 (https://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www.legambiente.it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wp-content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/uploads/2021/02/Rapporto-Pendolaria-2021.pdf)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1DACD-8823-57CE-2F44-B114651A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1950"/>
            <a:ext cx="8192456" cy="276999"/>
          </a:xfrm>
        </p:spPr>
        <p:txBody>
          <a:bodyPr/>
          <a:lstStyle/>
          <a:p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Demographic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service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dynamics in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metropolitan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it-IT" sz="1800" b="1" i="1" kern="12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AC310B-C3BD-8D88-941B-913A4803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1523682"/>
            <a:ext cx="4243159" cy="24196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7F2EFA-086B-8C8C-1197-D3BAD9EA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451" y="1523682"/>
            <a:ext cx="4133087" cy="2419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A27BB2-2FC2-C3B7-CC5C-1EF140A089BE}"/>
              </a:ext>
            </a:extLst>
          </p:cNvPr>
          <p:cNvSpPr txBox="1"/>
          <p:nvPr/>
        </p:nvSpPr>
        <p:spPr>
          <a:xfrm>
            <a:off x="219808" y="4120196"/>
            <a:ext cx="425781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4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From “The situation of public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,” by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Pendolaria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2021, p.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(https://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www.legambiente.it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wp-content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/uploads/2021/02/Rapporto-Pendolaria-2021.pdf)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  <a:p>
            <a:pPr algn="just"/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0F18FE-963E-B736-36F5-8AC5D4A3DEBA}"/>
              </a:ext>
            </a:extLst>
          </p:cNvPr>
          <p:cNvSpPr txBox="1"/>
          <p:nvPr/>
        </p:nvSpPr>
        <p:spPr>
          <a:xfrm>
            <a:off x="4776451" y="4127431"/>
            <a:ext cx="413308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5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From “The situation of public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,” by 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Pendolaria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2021, p. 55 (https://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www.legambiente.it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wp-content</a:t>
            </a:r>
            <a:r>
              <a:rPr lang="it-IT" sz="1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/uploads/2021/02/Rapporto-Pendolaria-2021.pdf)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62808E-A07F-BE84-6CC9-3C200BBD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40" y="155527"/>
            <a:ext cx="8192456" cy="1138773"/>
          </a:xfrm>
        </p:spPr>
        <p:txBody>
          <a:bodyPr/>
          <a:lstStyle/>
          <a:p>
            <a:r>
              <a:rPr lang="it-IT" alt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alt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alt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literature</a:t>
            </a:r>
            <a:br>
              <a:rPr lang="it-IT" altLang="it-IT" sz="28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altLang="it-IT" sz="28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b="1" i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CCEF2358-6C98-B188-3AEF-6CF24A5D65D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7213316"/>
              </p:ext>
            </p:extLst>
          </p:nvPr>
        </p:nvGraphicFramePr>
        <p:xfrm>
          <a:off x="125668" y="1504290"/>
          <a:ext cx="4114800" cy="35514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9872">
                  <a:extLst>
                    <a:ext uri="{9D8B030D-6E8A-4147-A177-3AD203B41FA5}">
                      <a16:colId xmlns:a16="http://schemas.microsoft.com/office/drawing/2014/main" val="301346818"/>
                    </a:ext>
                  </a:extLst>
                </a:gridCol>
                <a:gridCol w="3304928">
                  <a:extLst>
                    <a:ext uri="{9D8B030D-6E8A-4147-A177-3AD203B41FA5}">
                      <a16:colId xmlns:a16="http://schemas.microsoft.com/office/drawing/2014/main" val="1942300017"/>
                    </a:ext>
                  </a:extLst>
                </a:gridCol>
              </a:tblGrid>
              <a:tr h="159276">
                <a:tc>
                  <a:txBody>
                    <a:bodyPr/>
                    <a:lstStyle/>
                    <a:p>
                      <a:pPr algn="ctr"/>
                      <a:r>
                        <a:rPr lang="it-IT" sz="700" b="1">
                          <a:solidFill>
                            <a:srgbClr val="222222"/>
                          </a:solidFill>
                          <a:effectLst/>
                        </a:rPr>
                        <a:t>Author (Reference)</a:t>
                      </a:r>
                    </a:p>
                  </a:txBody>
                  <a:tcPr marL="25047" marR="25047" marT="3578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1">
                          <a:solidFill>
                            <a:srgbClr val="222222"/>
                          </a:solidFill>
                          <a:effectLst/>
                        </a:rPr>
                        <a:t>Definition</a:t>
                      </a:r>
                    </a:p>
                  </a:txBody>
                  <a:tcPr marL="25047" marR="25047" marT="3578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960352"/>
                  </a:ext>
                </a:extLst>
              </a:tr>
              <a:tr h="326614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Curl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, 2018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“…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how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individual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, or groups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individuals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,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understand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or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experience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their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own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accessibility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” p. 1148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964872"/>
                  </a:ext>
                </a:extLst>
              </a:tr>
              <a:tr h="816230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Lättman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2016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“…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how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easy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live a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satisfactory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life using 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transport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system”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which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includes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accessibility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while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using 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transport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system per se,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ease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getting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transport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system, and 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perceived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possibilities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and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ease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live the life one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wants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with help of 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transport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system” p. 258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610219"/>
                  </a:ext>
                </a:extLst>
              </a:tr>
              <a:tr h="353435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Pot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2021as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“the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perceived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potential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participate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spatially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dispersed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opportunities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” p. 2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44689"/>
                  </a:ext>
                </a:extLst>
              </a:tr>
              <a:tr h="353435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(Ryan et al., 2016as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“…an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individual’s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perception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how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easy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reach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opportunities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based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their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own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experiences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” p. 406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950795"/>
                  </a:ext>
                </a:extLst>
              </a:tr>
              <a:tr h="353435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(Saif et al., 2019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 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>
                          <a:solidFill>
                            <a:srgbClr val="222222"/>
                          </a:solidFill>
                          <a:effectLst/>
                        </a:rPr>
                        <a:t>“a measure of living a satisfactory life using public transportation” p. 37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09061"/>
                  </a:ext>
                </a:extLst>
              </a:tr>
              <a:tr h="459400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(Coppola and Silvestri, 2018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“…overall location utility,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perceived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by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individuals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,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computed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function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proximity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different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transportation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and urban facilities” p. 137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675676"/>
                  </a:ext>
                </a:extLst>
              </a:tr>
              <a:tr h="718308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Friman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2020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“…the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individual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experience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and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evaluation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these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[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objective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/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environmental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conditions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travel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such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service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quality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terms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travel time,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punctuality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, information, and comfort]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conditions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based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on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individual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preferences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and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prerequisites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” p. 2.</a:t>
                      </a:r>
                    </a:p>
                  </a:txBody>
                  <a:tcPr marL="25047" marR="25047" marT="17891" marB="17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58903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A15BE50-AFC5-1F7F-3835-4F8E1D85E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704112"/>
              </p:ext>
            </p:extLst>
          </p:nvPr>
        </p:nvGraphicFramePr>
        <p:xfrm>
          <a:off x="4572001" y="1504289"/>
          <a:ext cx="4446332" cy="3433454"/>
        </p:xfrm>
        <a:graphic>
          <a:graphicData uri="http://schemas.openxmlformats.org/drawingml/2006/table">
            <a:tbl>
              <a:tblPr/>
              <a:tblGrid>
                <a:gridCol w="1482110">
                  <a:extLst>
                    <a:ext uri="{9D8B030D-6E8A-4147-A177-3AD203B41FA5}">
                      <a16:colId xmlns:a16="http://schemas.microsoft.com/office/drawing/2014/main" val="1688177120"/>
                    </a:ext>
                  </a:extLst>
                </a:gridCol>
                <a:gridCol w="1946889">
                  <a:extLst>
                    <a:ext uri="{9D8B030D-6E8A-4147-A177-3AD203B41FA5}">
                      <a16:colId xmlns:a16="http://schemas.microsoft.com/office/drawing/2014/main" val="1017790869"/>
                    </a:ext>
                  </a:extLst>
                </a:gridCol>
                <a:gridCol w="1017333">
                  <a:extLst>
                    <a:ext uri="{9D8B030D-6E8A-4147-A177-3AD203B41FA5}">
                      <a16:colId xmlns:a16="http://schemas.microsoft.com/office/drawing/2014/main" val="566219513"/>
                    </a:ext>
                  </a:extLst>
                </a:gridCol>
              </a:tblGrid>
              <a:tr h="162393">
                <a:tc>
                  <a:txBody>
                    <a:bodyPr/>
                    <a:lstStyle/>
                    <a:p>
                      <a:pPr algn="ctr"/>
                      <a:r>
                        <a:rPr lang="it-IT" sz="700" b="1" dirty="0" err="1">
                          <a:solidFill>
                            <a:srgbClr val="222222"/>
                          </a:solidFill>
                          <a:effectLst/>
                        </a:rPr>
                        <a:t>Approach</a:t>
                      </a:r>
                      <a:endParaRPr lang="it-IT" sz="700" b="1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37735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1" dirty="0" err="1">
                          <a:solidFill>
                            <a:srgbClr val="22222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Example</a:t>
                      </a:r>
                      <a:r>
                        <a:rPr lang="it-IT" sz="700" b="1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1" dirty="0" err="1">
                          <a:solidFill>
                            <a:srgbClr val="222222"/>
                          </a:solidFill>
                          <a:effectLst/>
                        </a:rPr>
                        <a:t>Indicators</a:t>
                      </a:r>
                      <a:endParaRPr lang="it-IT" sz="700" b="1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37735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1" dirty="0" err="1">
                          <a:solidFill>
                            <a:srgbClr val="222222"/>
                          </a:solidFill>
                          <a:effectLst/>
                        </a:rPr>
                        <a:t>References</a:t>
                      </a:r>
                      <a:endParaRPr lang="it-IT" sz="700" b="1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37735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585040"/>
                  </a:ext>
                </a:extLst>
              </a:tr>
              <a:tr h="780225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Destination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- and/or activity-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focused</a:t>
                      </a:r>
                      <a:endParaRPr lang="it-IT" sz="700" b="0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Satisfaction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or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ease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accessing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services and locations </a:t>
                      </a:r>
                      <a:b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</a:b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Possibilities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performing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preferred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activities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Vitman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Schor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2018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2022;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Lattman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2016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2022;</a:t>
                      </a:r>
                    </a:p>
                    <a:p>
                      <a:pPr algn="just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Latmann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2020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54497"/>
                  </a:ext>
                </a:extLst>
              </a:tr>
              <a:tr h="415273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Travel-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focused</a:t>
                      </a:r>
                      <a:endParaRPr lang="it-IT" sz="700" b="0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Perception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journey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/travel times</a:t>
                      </a:r>
                      <a:b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</a:b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Perceptions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travel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distance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and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average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speed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Curl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, 2018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68399"/>
                  </a:ext>
                </a:extLst>
              </a:tr>
              <a:tr h="510798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Modal-focused</a:t>
                      </a:r>
                      <a:endParaRPr lang="it-IT" sz="700" b="0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Satisfaction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travelling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with a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particular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mode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transport</a:t>
                      </a:r>
                      <a:b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</a:b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Ease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to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perform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activities using mode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Sundling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2014as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2022);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Friman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2020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92442"/>
                  </a:ext>
                </a:extLst>
              </a:tr>
              <a:tr h="455596">
                <a:tc>
                  <a:txBody>
                    <a:bodyPr/>
                    <a:lstStyle/>
                    <a:p>
                      <a:pPr algn="ctr"/>
                      <a:r>
                        <a:rPr lang="it-IT" sz="700" b="0">
                          <a:solidFill>
                            <a:srgbClr val="222222"/>
                          </a:solidFill>
                          <a:effectLst/>
                        </a:rPr>
                        <a:t>Utility-focused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Assessment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values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or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satisfaction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with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specified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range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distances</a:t>
                      </a:r>
                      <a:endParaRPr lang="it-IT" sz="700" b="0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(Coppola and Silvestri., 2018as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18174"/>
                  </a:ext>
                </a:extLst>
              </a:tr>
              <a:tr h="628402"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Trip-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focused</a:t>
                      </a:r>
                      <a:endParaRPr lang="it-IT" sz="700" b="0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Assessment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perceptions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about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whole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-trip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components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including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quality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service, feeling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safety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and to stations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well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walking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environments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.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It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captures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the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whole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-trip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experience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.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(Cheng et al., 2015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399044"/>
                  </a:ext>
                </a:extLst>
              </a:tr>
              <a:tr h="415273">
                <a:tc>
                  <a:txBody>
                    <a:bodyPr/>
                    <a:lstStyle/>
                    <a:p>
                      <a:pPr algn="ctr"/>
                      <a:r>
                        <a:rPr lang="it-IT" sz="700" b="0">
                          <a:solidFill>
                            <a:srgbClr val="222222"/>
                          </a:solidFill>
                          <a:effectLst/>
                        </a:rPr>
                        <a:t>Overall accessibility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Assessment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ease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performing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daily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activities</a:t>
                      </a:r>
                      <a:b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</a:b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Satisfaction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of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perceived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access to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preferred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activities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(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Lattman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et al., 2018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as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r>
                        <a:rPr lang="it-IT" sz="700" b="0" dirty="0" err="1">
                          <a:solidFill>
                            <a:srgbClr val="222222"/>
                          </a:solidFill>
                          <a:effectLst/>
                        </a:rPr>
                        <a:t>cited</a:t>
                      </a:r>
                      <a:r>
                        <a:rPr lang="it-IT" sz="700" b="0" dirty="0">
                          <a:solidFill>
                            <a:srgbClr val="222222"/>
                          </a:solidFill>
                          <a:effectLst/>
                        </a:rPr>
                        <a:t> in James et al., 2022)</a:t>
                      </a:r>
                    </a:p>
                  </a:txBody>
                  <a:tcPr marL="26414" marR="26414" marT="18867" marB="18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37647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854E06-06A9-F6F8-7DBD-0C93F82F92CD}"/>
              </a:ext>
            </a:extLst>
          </p:cNvPr>
          <p:cNvSpPr txBox="1"/>
          <p:nvPr/>
        </p:nvSpPr>
        <p:spPr>
          <a:xfrm>
            <a:off x="5562600" y="1108510"/>
            <a:ext cx="2743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Common </a:t>
            </a:r>
            <a:r>
              <a:rPr lang="it-IT" dirty="0" err="1"/>
              <a:t>Indicators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E5C074-1BE2-31A5-0ABF-876F10C10715}"/>
              </a:ext>
            </a:extLst>
          </p:cNvPr>
          <p:cNvSpPr txBox="1"/>
          <p:nvPr/>
        </p:nvSpPr>
        <p:spPr>
          <a:xfrm>
            <a:off x="1066800" y="1094976"/>
            <a:ext cx="2743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Common </a:t>
            </a:r>
            <a:r>
              <a:rPr lang="it-IT" dirty="0" err="1"/>
              <a:t>Definitions</a:t>
            </a:r>
            <a:endParaRPr lang="it-IT" dirty="0"/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09692D55-8308-7BA1-FB26-84A8325B1747}"/>
              </a:ext>
            </a:extLst>
          </p:cNvPr>
          <p:cNvSpPr/>
          <p:nvPr/>
        </p:nvSpPr>
        <p:spPr>
          <a:xfrm>
            <a:off x="4497134" y="3105150"/>
            <a:ext cx="457200" cy="76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18E201F8-FDA1-A26A-4999-251D6BDFD515}"/>
              </a:ext>
            </a:extLst>
          </p:cNvPr>
          <p:cNvSpPr/>
          <p:nvPr/>
        </p:nvSpPr>
        <p:spPr>
          <a:xfrm flipH="1" flipV="1">
            <a:off x="3914808" y="4400550"/>
            <a:ext cx="457201" cy="762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D0ACC1-7735-A4EF-3F8A-A97ABDDDD4B0}"/>
              </a:ext>
            </a:extLst>
          </p:cNvPr>
          <p:cNvSpPr txBox="1"/>
          <p:nvPr/>
        </p:nvSpPr>
        <p:spPr>
          <a:xfrm>
            <a:off x="28608" y="508346"/>
            <a:ext cx="4114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James et al., (2022)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summarised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common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definitions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of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perceived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accessibility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and the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approaches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to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evaluate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perceived</a:t>
            </a:r>
            <a: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it-IT" altLang="it-IT" sz="1100" b="1" i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accessibility</a:t>
            </a:r>
            <a:br>
              <a:rPr lang="it-IT" altLang="it-IT" sz="11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it-IT" sz="1100" b="1" i="1" spc="-5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1D3992-1C9E-CE78-CD06-70E975701A7B}"/>
              </a:ext>
            </a:extLst>
          </p:cNvPr>
          <p:cNvSpPr txBox="1"/>
          <p:nvPr/>
        </p:nvSpPr>
        <p:spPr>
          <a:xfrm>
            <a:off x="4428962" y="66400"/>
            <a:ext cx="4673110" cy="93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 From “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Accessibility and Key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Influencing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,” by E.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Jamei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M. Chan., H.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Chau., E.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Gaisie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K.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Lattman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2019, </a:t>
            </a:r>
            <a:r>
              <a:rPr lang="it-IT" sz="1100" b="0" i="1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it-IT" sz="11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0" i="1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it-IT" sz="11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Development of Urban </a:t>
            </a:r>
            <a:r>
              <a:rPr lang="it-IT" sz="1100" b="0" i="1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r>
              <a:rPr lang="it-IT" sz="11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0" i="1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11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Active Travel and Public </a:t>
            </a:r>
            <a:r>
              <a:rPr lang="it-IT" sz="1100" b="0" i="1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1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14(7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p. 5-12 (https://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/10.3390/su141710806). Creative Commons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Attribution</a:t>
            </a:r>
            <a:r>
              <a:rPr lang="it-IT" sz="1100" b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(CC BY) </a:t>
            </a:r>
            <a:r>
              <a:rPr lang="it-IT" sz="1100" b="0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license</a:t>
            </a:r>
            <a:endParaRPr lang="it-IT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9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B3CBD-1B74-4E09-BBE8-155BC440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8163"/>
            <a:ext cx="8192456" cy="276999"/>
          </a:xfrm>
        </p:spPr>
        <p:txBody>
          <a:bodyPr/>
          <a:lstStyle/>
          <a:p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Influential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authors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literature</a:t>
            </a:r>
          </a:p>
        </p:txBody>
      </p:sp>
      <p:sp>
        <p:nvSpPr>
          <p:cNvPr id="9" name="AutoShape 2" descr="Sustainability 14 10806 g003">
            <a:extLst>
              <a:ext uri="{FF2B5EF4-FFF2-40B4-BE49-F238E27FC236}">
                <a16:creationId xmlns:a16="http://schemas.microsoft.com/office/drawing/2014/main" id="{9101C19F-C860-706C-867A-522FC80075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Sustainability 14 10806 g003">
            <a:extLst>
              <a:ext uri="{FF2B5EF4-FFF2-40B4-BE49-F238E27FC236}">
                <a16:creationId xmlns:a16="http://schemas.microsoft.com/office/drawing/2014/main" id="{31186060-DAC8-09F6-0D1A-CD4F510727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51EECE-9443-15CE-145C-ADB7C78A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88" y="889488"/>
            <a:ext cx="3725915" cy="299543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F840FD98-A180-5538-372A-E958B3A79DCC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029200" y="1250507"/>
            <a:ext cx="3977640" cy="2908489"/>
          </a:xfrm>
        </p:spPr>
        <p:txBody>
          <a:bodyPr/>
          <a:lstStyle/>
          <a:p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Jamei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al., (2022) the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literature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draws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heavily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interrelated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influential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literature:</a:t>
            </a:r>
          </a:p>
          <a:p>
            <a:endParaRPr lang="it-IT" sz="105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1050" b="1" i="0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r>
              <a:rPr lang="it-IT" sz="1050" b="1" i="0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it-IT" sz="1050" b="1" i="0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reflects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studies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integrating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concept of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endParaRPr lang="it-IT" sz="1050" b="0" i="0" u="none" strike="noStrike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it-IT" sz="1050" b="1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1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it-IT" sz="1050" b="1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draws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strong linkages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transport-related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concepts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service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endParaRPr lang="it-IT" sz="1050" b="0" i="0" u="none" strike="noStrike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i="0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it-IT" sz="1050" b="1" i="0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it-IT" sz="1050" b="1" i="0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introduces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perceptions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exploring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relation to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activity,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use of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facilities and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it-IT" sz="1050" b="1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it-IT" sz="1050" b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affect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life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neighbourhoods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it-IT" sz="10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vulnerable</a:t>
            </a:r>
            <a:endParaRPr lang="it-I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D5DBAE-1D2E-6A59-B4C9-7083625608E8}"/>
              </a:ext>
            </a:extLst>
          </p:cNvPr>
          <p:cNvSpPr txBox="1"/>
          <p:nvPr/>
        </p:nvSpPr>
        <p:spPr>
          <a:xfrm>
            <a:off x="5029200" y="4248150"/>
            <a:ext cx="375047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showcase a strong focus </a:t>
            </a:r>
            <a:r>
              <a:rPr lang="it-IT" sz="1050" b="1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red and </a:t>
            </a:r>
            <a:r>
              <a:rPr lang="it-IT" sz="1050" b="1" u="sng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it-IT" sz="1050" b="1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1" u="sng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demonstrated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strong linkages with the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services and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it-IT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D6D995-5599-62E3-9844-DAE6BC92CD7E}"/>
              </a:ext>
            </a:extLst>
          </p:cNvPr>
          <p:cNvSpPr txBox="1"/>
          <p:nvPr/>
        </p:nvSpPr>
        <p:spPr>
          <a:xfrm>
            <a:off x="152400" y="4073563"/>
            <a:ext cx="4572000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6. From “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Accessibility and Key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Influencing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,” by E.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Jamei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M. Chan., H.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Chau., E.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Gaisie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K.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Lattman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2019, </a:t>
            </a:r>
            <a:r>
              <a:rPr lang="it-IT" sz="1000" b="0" i="1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it-IT" sz="1000" b="0" i="1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i="1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it-IT" sz="1000" b="0" i="1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Development of Urban </a:t>
            </a:r>
            <a:r>
              <a:rPr lang="it-IT" sz="1000" b="0" i="1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r>
              <a:rPr lang="it-IT" sz="1000" b="0" i="1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i="1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1000" b="0" i="1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Active Travel and Public </a:t>
            </a:r>
            <a:r>
              <a:rPr lang="it-IT" sz="1000" b="0" i="1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000" b="0" i="1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14(7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p. 5-12 (https://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/10.3390/su141710806). Creative Commons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Attribution</a:t>
            </a:r>
            <a:r>
              <a:rPr lang="it-IT" sz="10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(CC BY) </a:t>
            </a:r>
            <a:r>
              <a:rPr lang="it-IT" sz="1000" b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license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tangolo 46">
            <a:extLst>
              <a:ext uri="{FF2B5EF4-FFF2-40B4-BE49-F238E27FC236}">
                <a16:creationId xmlns:a16="http://schemas.microsoft.com/office/drawing/2014/main" id="{9ECEC1BB-2F95-9812-B24B-1C4C87E13819}"/>
              </a:ext>
            </a:extLst>
          </p:cNvPr>
          <p:cNvSpPr/>
          <p:nvPr/>
        </p:nvSpPr>
        <p:spPr>
          <a:xfrm>
            <a:off x="128375" y="583648"/>
            <a:ext cx="8844502" cy="45126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568AEA-5038-D475-19E2-95D3E71A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79" y="164501"/>
            <a:ext cx="8192456" cy="769441"/>
          </a:xfrm>
        </p:spPr>
        <p:txBody>
          <a:bodyPr/>
          <a:lstStyle/>
          <a:p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Methods: </a:t>
            </a:r>
            <a:r>
              <a:rPr lang="it-IT" sz="1800" b="1" i="1" kern="12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800" b="1" i="1" kern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time-line</a:t>
            </a:r>
            <a:br>
              <a:rPr lang="it-IT" dirty="0"/>
            </a:b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8F4FB0-7F7C-5DC5-4B83-D80A0E7644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4333" y="-2413607"/>
            <a:ext cx="48945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80CC4-8151-6ADB-8309-4039BD15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llout con freccia in giù 6">
            <a:extLst>
              <a:ext uri="{FF2B5EF4-FFF2-40B4-BE49-F238E27FC236}">
                <a16:creationId xmlns:a16="http://schemas.microsoft.com/office/drawing/2014/main" id="{302D4B8C-7B8D-E2AA-0A11-7A58CDD27622}"/>
              </a:ext>
            </a:extLst>
          </p:cNvPr>
          <p:cNvSpPr/>
          <p:nvPr/>
        </p:nvSpPr>
        <p:spPr>
          <a:xfrm>
            <a:off x="3019987" y="794426"/>
            <a:ext cx="3104025" cy="496489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identification</a:t>
            </a:r>
            <a:endParaRPr lang="it-IT" dirty="0"/>
          </a:p>
        </p:txBody>
      </p:sp>
      <p:sp>
        <p:nvSpPr>
          <p:cNvPr id="8" name="Callout con freccia in giù 7">
            <a:extLst>
              <a:ext uri="{FF2B5EF4-FFF2-40B4-BE49-F238E27FC236}">
                <a16:creationId xmlns:a16="http://schemas.microsoft.com/office/drawing/2014/main" id="{4F3F107A-D580-859D-2C78-4397F470D879}"/>
              </a:ext>
            </a:extLst>
          </p:cNvPr>
          <p:cNvSpPr/>
          <p:nvPr/>
        </p:nvSpPr>
        <p:spPr>
          <a:xfrm>
            <a:off x="3019131" y="1316478"/>
            <a:ext cx="3104881" cy="551103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Literature review </a:t>
            </a:r>
          </a:p>
        </p:txBody>
      </p:sp>
      <p:sp>
        <p:nvSpPr>
          <p:cNvPr id="9" name="Callout con freccia in giù 8">
            <a:extLst>
              <a:ext uri="{FF2B5EF4-FFF2-40B4-BE49-F238E27FC236}">
                <a16:creationId xmlns:a16="http://schemas.microsoft.com/office/drawing/2014/main" id="{FBDB028C-DE0B-0CF7-E4A2-A3A642219395}"/>
              </a:ext>
            </a:extLst>
          </p:cNvPr>
          <p:cNvSpPr/>
          <p:nvPr/>
        </p:nvSpPr>
        <p:spPr>
          <a:xfrm>
            <a:off x="3019127" y="1891858"/>
            <a:ext cx="3104881" cy="500466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 </a:t>
            </a:r>
            <a:r>
              <a:rPr lang="it-IT" dirty="0" err="1"/>
              <a:t>collection</a:t>
            </a:r>
            <a:endParaRPr lang="it-IT" dirty="0"/>
          </a:p>
        </p:txBody>
      </p:sp>
      <p:sp>
        <p:nvSpPr>
          <p:cNvPr id="10" name="Callout con freccia in giù 9">
            <a:extLst>
              <a:ext uri="{FF2B5EF4-FFF2-40B4-BE49-F238E27FC236}">
                <a16:creationId xmlns:a16="http://schemas.microsoft.com/office/drawing/2014/main" id="{DBF9B81E-594A-E2AF-DBB3-50817ED436F7}"/>
              </a:ext>
            </a:extLst>
          </p:cNvPr>
          <p:cNvSpPr/>
          <p:nvPr/>
        </p:nvSpPr>
        <p:spPr>
          <a:xfrm>
            <a:off x="3019127" y="2413019"/>
            <a:ext cx="3104883" cy="500465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 </a:t>
            </a:r>
            <a:r>
              <a:rPr lang="it-IT" dirty="0" err="1"/>
              <a:t>preparation</a:t>
            </a:r>
            <a:endParaRPr lang="it-IT" dirty="0"/>
          </a:p>
        </p:txBody>
      </p:sp>
      <p:sp>
        <p:nvSpPr>
          <p:cNvPr id="11" name="Callout con freccia in giù 10">
            <a:extLst>
              <a:ext uri="{FF2B5EF4-FFF2-40B4-BE49-F238E27FC236}">
                <a16:creationId xmlns:a16="http://schemas.microsoft.com/office/drawing/2014/main" id="{59AC615B-189B-09F2-48F8-8E599B5E5C1C}"/>
              </a:ext>
            </a:extLst>
          </p:cNvPr>
          <p:cNvSpPr/>
          <p:nvPr/>
        </p:nvSpPr>
        <p:spPr>
          <a:xfrm>
            <a:off x="3019127" y="3480902"/>
            <a:ext cx="3104886" cy="529714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Results</a:t>
            </a:r>
            <a:r>
              <a:rPr lang="it-IT" dirty="0"/>
              <a:t> and </a:t>
            </a:r>
            <a:r>
              <a:rPr lang="it-IT" dirty="0" err="1"/>
              <a:t>interpretation</a:t>
            </a:r>
            <a:endParaRPr lang="it-IT" dirty="0"/>
          </a:p>
        </p:txBody>
      </p:sp>
      <p:sp>
        <p:nvSpPr>
          <p:cNvPr id="12" name="Callout con freccia in giù 11">
            <a:extLst>
              <a:ext uri="{FF2B5EF4-FFF2-40B4-BE49-F238E27FC236}">
                <a16:creationId xmlns:a16="http://schemas.microsoft.com/office/drawing/2014/main" id="{82CA03A4-7957-E843-5137-9E93CC19FB94}"/>
              </a:ext>
            </a:extLst>
          </p:cNvPr>
          <p:cNvSpPr/>
          <p:nvPr/>
        </p:nvSpPr>
        <p:spPr>
          <a:xfrm>
            <a:off x="2998184" y="2950340"/>
            <a:ext cx="3104884" cy="52602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SEM</a:t>
            </a:r>
          </a:p>
        </p:txBody>
      </p:sp>
      <p:sp>
        <p:nvSpPr>
          <p:cNvPr id="13" name="Callout con freccia in giù 12">
            <a:extLst>
              <a:ext uri="{FF2B5EF4-FFF2-40B4-BE49-F238E27FC236}">
                <a16:creationId xmlns:a16="http://schemas.microsoft.com/office/drawing/2014/main" id="{589905BE-718C-0A1D-1A36-6E7F0E8F3043}"/>
              </a:ext>
            </a:extLst>
          </p:cNvPr>
          <p:cNvSpPr/>
          <p:nvPr/>
        </p:nvSpPr>
        <p:spPr>
          <a:xfrm>
            <a:off x="3019127" y="4027625"/>
            <a:ext cx="3104886" cy="537086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Discussion</a:t>
            </a:r>
            <a:r>
              <a:rPr lang="it-IT" dirty="0"/>
              <a:t> and </a:t>
            </a:r>
            <a:r>
              <a:rPr lang="it-IT" dirty="0" err="1"/>
              <a:t>implications</a:t>
            </a:r>
            <a:endParaRPr lang="it-IT" dirty="0"/>
          </a:p>
        </p:txBody>
      </p:sp>
      <p:sp>
        <p:nvSpPr>
          <p:cNvPr id="15" name="Processo 14">
            <a:extLst>
              <a:ext uri="{FF2B5EF4-FFF2-40B4-BE49-F238E27FC236}">
                <a16:creationId xmlns:a16="http://schemas.microsoft.com/office/drawing/2014/main" id="{EE8812C5-A1ED-947F-77F3-09E960273512}"/>
              </a:ext>
            </a:extLst>
          </p:cNvPr>
          <p:cNvSpPr/>
          <p:nvPr/>
        </p:nvSpPr>
        <p:spPr>
          <a:xfrm>
            <a:off x="3019127" y="4588470"/>
            <a:ext cx="3104880" cy="34598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r>
              <a:rPr lang="it-IT" dirty="0" err="1"/>
              <a:t>Recommendations</a:t>
            </a:r>
            <a:r>
              <a:rPr lang="it-IT" dirty="0"/>
              <a:t>  and policy</a:t>
            </a:r>
          </a:p>
          <a:p>
            <a:pPr algn="ctr"/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2C981BC-8631-6FC0-1EEE-B1151E99429C}"/>
              </a:ext>
            </a:extLst>
          </p:cNvPr>
          <p:cNvCxnSpPr>
            <a:cxnSpLocks/>
          </p:cNvCxnSpPr>
          <p:nvPr/>
        </p:nvCxnSpPr>
        <p:spPr>
          <a:xfrm>
            <a:off x="6124007" y="938428"/>
            <a:ext cx="886393" cy="361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F6DD6E1-CA27-CDD7-DB1F-CDC913804EA1}"/>
              </a:ext>
            </a:extLst>
          </p:cNvPr>
          <p:cNvCxnSpPr>
            <a:cxnSpLocks/>
          </p:cNvCxnSpPr>
          <p:nvPr/>
        </p:nvCxnSpPr>
        <p:spPr>
          <a:xfrm>
            <a:off x="6124007" y="3138373"/>
            <a:ext cx="886393" cy="333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0A3E35F-99B6-B9E6-9995-91C2710CDD9A}"/>
              </a:ext>
            </a:extLst>
          </p:cNvPr>
          <p:cNvCxnSpPr>
            <a:cxnSpLocks/>
          </p:cNvCxnSpPr>
          <p:nvPr/>
        </p:nvCxnSpPr>
        <p:spPr>
          <a:xfrm>
            <a:off x="6124007" y="2051393"/>
            <a:ext cx="886393" cy="333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5CD15F59-7C3C-4F38-24E0-3D658964C77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09800" y="2575613"/>
            <a:ext cx="809327" cy="436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72A91B2-5A8E-E8F2-AE3E-76A2509F05D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132735" y="1495523"/>
            <a:ext cx="886396" cy="428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42C88CA0-EED2-5C54-D949-2369D1A050EE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209800" y="3652998"/>
            <a:ext cx="809327" cy="440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F18D2BB4-453C-F7BD-BC3C-95DE682EE1E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124013" y="4202116"/>
            <a:ext cx="886387" cy="362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758504E3-1FD7-6C54-A33E-05020D5A8AB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362200" y="4761465"/>
            <a:ext cx="656927" cy="256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E56C151-A18B-7B0E-CCD3-8B0CC28428FB}"/>
              </a:ext>
            </a:extLst>
          </p:cNvPr>
          <p:cNvSpPr txBox="1"/>
          <p:nvPr/>
        </p:nvSpPr>
        <p:spPr>
          <a:xfrm>
            <a:off x="7162800" y="1115319"/>
            <a:ext cx="18015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How to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perception</a:t>
            </a:r>
            <a:r>
              <a:rPr lang="it-IT" dirty="0"/>
              <a:t> of public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accessibility</a:t>
            </a:r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D5A6351-5306-B5BA-9646-840A7750858C}"/>
              </a:ext>
            </a:extLst>
          </p:cNvPr>
          <p:cNvSpPr txBox="1"/>
          <p:nvPr/>
        </p:nvSpPr>
        <p:spPr>
          <a:xfrm>
            <a:off x="171123" y="2766306"/>
            <a:ext cx="1937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Filtering of data from </a:t>
            </a:r>
            <a:r>
              <a:rPr lang="it-IT" dirty="0" err="1"/>
              <a:t>Italian</a:t>
            </a:r>
            <a:r>
              <a:rPr lang="it-IT" dirty="0"/>
              <a:t> cities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E564076-5190-F9C3-3DDC-C0068A573365}"/>
              </a:ext>
            </a:extLst>
          </p:cNvPr>
          <p:cNvSpPr txBox="1"/>
          <p:nvPr/>
        </p:nvSpPr>
        <p:spPr>
          <a:xfrm>
            <a:off x="7162800" y="2313320"/>
            <a:ext cx="167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ISTAT, </a:t>
            </a:r>
            <a:r>
              <a:rPr lang="it-IT" dirty="0" err="1"/>
              <a:t>Pendolaria</a:t>
            </a:r>
            <a:r>
              <a:rPr lang="it-IT" dirty="0"/>
              <a:t>, ISFOR, UIL, Legambiente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F4DCA66-54A7-29F6-F375-282657839871}"/>
              </a:ext>
            </a:extLst>
          </p:cNvPr>
          <p:cNvSpPr txBox="1"/>
          <p:nvPr/>
        </p:nvSpPr>
        <p:spPr>
          <a:xfrm>
            <a:off x="179679" y="1574452"/>
            <a:ext cx="2182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framework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04737BC-B192-8550-E602-A2920974ADCC}"/>
              </a:ext>
            </a:extLst>
          </p:cNvPr>
          <p:cNvSpPr txBox="1"/>
          <p:nvPr/>
        </p:nvSpPr>
        <p:spPr>
          <a:xfrm>
            <a:off x="7162800" y="3341029"/>
            <a:ext cx="1801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Model </a:t>
            </a:r>
            <a:r>
              <a:rPr lang="it-IT" dirty="0" err="1"/>
              <a:t>realized</a:t>
            </a:r>
            <a:r>
              <a:rPr lang="it-IT" dirty="0"/>
              <a:t> on </a:t>
            </a:r>
            <a:r>
              <a:rPr lang="it-IT" dirty="0" err="1"/>
              <a:t>R</a:t>
            </a:r>
            <a:endParaRPr lang="it-IT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D3324FB-6B2C-DED6-D3F9-CD1D056EA0F4}"/>
              </a:ext>
            </a:extLst>
          </p:cNvPr>
          <p:cNvSpPr txBox="1"/>
          <p:nvPr/>
        </p:nvSpPr>
        <p:spPr>
          <a:xfrm>
            <a:off x="165587" y="4480712"/>
            <a:ext cx="23588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How to </a:t>
            </a:r>
            <a:r>
              <a:rPr lang="it-IT" dirty="0" err="1"/>
              <a:t>increase</a:t>
            </a:r>
            <a:r>
              <a:rPr lang="it-IT" dirty="0"/>
              <a:t> public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accessibility</a:t>
            </a:r>
            <a:r>
              <a:rPr lang="it-IT" dirty="0"/>
              <a:t>? How families </a:t>
            </a:r>
            <a:r>
              <a:rPr lang="it-IT" dirty="0" err="1"/>
              <a:t>perceive</a:t>
            </a:r>
            <a:r>
              <a:rPr lang="it-IT" dirty="0"/>
              <a:t> </a:t>
            </a:r>
            <a:r>
              <a:rPr lang="it-IT" dirty="0" err="1"/>
              <a:t>accessibility</a:t>
            </a:r>
            <a:r>
              <a:rPr lang="it-IT" dirty="0"/>
              <a:t> in </a:t>
            </a:r>
            <a:r>
              <a:rPr lang="it-IT" dirty="0" err="1"/>
              <a:t>Italian</a:t>
            </a:r>
            <a:r>
              <a:rPr lang="it-IT" dirty="0"/>
              <a:t> cities?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A4AF8CA-9971-B93B-9FB0-ACE578B26EA8}"/>
              </a:ext>
            </a:extLst>
          </p:cNvPr>
          <p:cNvSpPr txBox="1"/>
          <p:nvPr/>
        </p:nvSpPr>
        <p:spPr>
          <a:xfrm>
            <a:off x="7162800" y="4273202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Limits and </a:t>
            </a:r>
            <a:r>
              <a:rPr lang="it-IT" dirty="0" err="1"/>
              <a:t>conditions</a:t>
            </a:r>
            <a:r>
              <a:rPr lang="it-IT" dirty="0"/>
              <a:t> of the model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A5FA6C9-6D14-EF60-96AB-44C64A4C65A2}"/>
              </a:ext>
            </a:extLst>
          </p:cNvPr>
          <p:cNvSpPr txBox="1"/>
          <p:nvPr/>
        </p:nvSpPr>
        <p:spPr>
          <a:xfrm>
            <a:off x="165587" y="3880548"/>
            <a:ext cx="21910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Relations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latent</a:t>
            </a:r>
            <a:r>
              <a:rPr lang="it-IT" dirty="0"/>
              <a:t> </a:t>
            </a:r>
            <a:r>
              <a:rPr lang="it-IT" dirty="0" err="1"/>
              <a:t>factorFactors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, </a:t>
            </a:r>
            <a:r>
              <a:rPr lang="it-IT" dirty="0" err="1"/>
              <a:t>causal</a:t>
            </a:r>
            <a:r>
              <a:rPr lang="it-IT" dirty="0"/>
              <a:t> </a:t>
            </a:r>
            <a:r>
              <a:rPr lang="it-IT" dirty="0" err="1"/>
              <a:t>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730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6326</TotalTime>
  <Words>1935</Words>
  <Application>Microsoft Macintosh PowerPoint</Application>
  <PresentationFormat>Presentazione su schermo (16:9)</PresentationFormat>
  <Paragraphs>208</Paragraphs>
  <Slides>15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-webkit-standard</vt:lpstr>
      <vt:lpstr>Aptos</vt:lpstr>
      <vt:lpstr>Arial</vt:lpstr>
      <vt:lpstr>Calibri</vt:lpstr>
      <vt:lpstr>Google Sans</vt:lpstr>
      <vt:lpstr>Helvetica</vt:lpstr>
      <vt:lpstr>Manrope</vt:lpstr>
      <vt:lpstr>Times New Roman</vt:lpstr>
      <vt:lpstr>Office Theme</vt:lpstr>
      <vt:lpstr>Application of structural equation modeling to public transport accessibility in Italian cities  </vt:lpstr>
      <vt:lpstr>Table of Contents</vt:lpstr>
      <vt:lpstr>Introduction</vt:lpstr>
      <vt:lpstr>Presentazione standard di PowerPoint</vt:lpstr>
      <vt:lpstr>Presentazione standard di PowerPoint</vt:lpstr>
      <vt:lpstr>Demographic and service quality dynamics in Italian metropolitan areas</vt:lpstr>
      <vt:lpstr>Perceived accessibility in the literature  </vt:lpstr>
      <vt:lpstr>Influential authors in perceived accessibility in transport literature</vt:lpstr>
      <vt:lpstr> Methods: research time-line </vt:lpstr>
      <vt:lpstr>SEM modeling design</vt:lpstr>
      <vt:lpstr>Data </vt:lpstr>
      <vt:lpstr>The measurement model to be tested by CB-SEM  - Base model</vt:lpstr>
      <vt:lpstr>The measurement model to be tested by CB-SEM – Extended model </vt:lpstr>
      <vt:lpstr>The way forward</vt:lpstr>
      <vt:lpstr>Conclusion and 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Filippo Gregori</cp:lastModifiedBy>
  <cp:revision>4</cp:revision>
  <dcterms:created xsi:type="dcterms:W3CDTF">2024-09-09T11:47:20Z</dcterms:created>
  <dcterms:modified xsi:type="dcterms:W3CDTF">2025-01-10T16:13:39Z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2024-07-25T00:00:00Z</vt:filetime>
  </property>
  <property fmtid="{D5CDD505-2E9C-101B-9397-08002B2CF9AE}" pid="3" name="LastSaved">
    <vt:filetime>2024-09-09T00:00:00Z</vt:filetime>
  </property>
</Properties>
</file>